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3.xml" ContentType="application/vnd.openxmlformats-officedocument.drawingml.chart+xml"/>
  <Override PartName="/ppt/notesSlides/notesSlide82.xml" ContentType="application/vnd.openxmlformats-officedocument.presentationml.notesSlide+xml"/>
  <Override PartName="/ppt/charts/chart4.xml" ContentType="application/vnd.openxmlformats-officedocument.drawingml.chart+xml"/>
  <Override PartName="/ppt/notesSlides/notesSlide8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506" r:id="rId2"/>
    <p:sldId id="305" r:id="rId3"/>
    <p:sldId id="556" r:id="rId4"/>
    <p:sldId id="290" r:id="rId5"/>
    <p:sldId id="555" r:id="rId6"/>
    <p:sldId id="486" r:id="rId7"/>
    <p:sldId id="747" r:id="rId8"/>
    <p:sldId id="666" r:id="rId9"/>
    <p:sldId id="674" r:id="rId10"/>
    <p:sldId id="645" r:id="rId11"/>
    <p:sldId id="752" r:id="rId12"/>
    <p:sldId id="742" r:id="rId13"/>
    <p:sldId id="750" r:id="rId14"/>
    <p:sldId id="748" r:id="rId15"/>
    <p:sldId id="749" r:id="rId16"/>
    <p:sldId id="318" r:id="rId17"/>
    <p:sldId id="315" r:id="rId18"/>
    <p:sldId id="642" r:id="rId19"/>
    <p:sldId id="633" r:id="rId20"/>
    <p:sldId id="271" r:id="rId21"/>
    <p:sldId id="743" r:id="rId22"/>
    <p:sldId id="300" r:id="rId23"/>
    <p:sldId id="281" r:id="rId24"/>
    <p:sldId id="296" r:id="rId25"/>
    <p:sldId id="753" r:id="rId26"/>
    <p:sldId id="313" r:id="rId27"/>
    <p:sldId id="754" r:id="rId28"/>
    <p:sldId id="330" r:id="rId29"/>
    <p:sldId id="324" r:id="rId30"/>
    <p:sldId id="325" r:id="rId31"/>
    <p:sldId id="331" r:id="rId32"/>
    <p:sldId id="333" r:id="rId33"/>
    <p:sldId id="334" r:id="rId34"/>
    <p:sldId id="340" r:id="rId35"/>
    <p:sldId id="347" r:id="rId36"/>
    <p:sldId id="351" r:id="rId37"/>
    <p:sldId id="352" r:id="rId38"/>
    <p:sldId id="353" r:id="rId39"/>
    <p:sldId id="354" r:id="rId40"/>
    <p:sldId id="355" r:id="rId41"/>
    <p:sldId id="356" r:id="rId42"/>
    <p:sldId id="357" r:id="rId43"/>
    <p:sldId id="650" r:id="rId44"/>
    <p:sldId id="664" r:id="rId45"/>
    <p:sldId id="651" r:id="rId46"/>
    <p:sldId id="659" r:id="rId47"/>
    <p:sldId id="428" r:id="rId48"/>
    <p:sldId id="429" r:id="rId49"/>
    <p:sldId id="430" r:id="rId50"/>
    <p:sldId id="431" r:id="rId51"/>
    <p:sldId id="660" r:id="rId52"/>
    <p:sldId id="661" r:id="rId53"/>
    <p:sldId id="654" r:id="rId54"/>
    <p:sldId id="656" r:id="rId55"/>
    <p:sldId id="640" r:id="rId56"/>
    <p:sldId id="653" r:id="rId57"/>
    <p:sldId id="392" r:id="rId58"/>
    <p:sldId id="547" r:id="rId59"/>
    <p:sldId id="507" r:id="rId60"/>
    <p:sldId id="891" r:id="rId61"/>
    <p:sldId id="893" r:id="rId62"/>
    <p:sldId id="894" r:id="rId63"/>
    <p:sldId id="896" r:id="rId64"/>
    <p:sldId id="909" r:id="rId65"/>
    <p:sldId id="898" r:id="rId66"/>
    <p:sldId id="911" r:id="rId67"/>
    <p:sldId id="912" r:id="rId68"/>
    <p:sldId id="913" r:id="rId69"/>
    <p:sldId id="914" r:id="rId70"/>
    <p:sldId id="915" r:id="rId71"/>
    <p:sldId id="900" r:id="rId72"/>
    <p:sldId id="904" r:id="rId73"/>
    <p:sldId id="906" r:id="rId74"/>
    <p:sldId id="908" r:id="rId75"/>
    <p:sldId id="907" r:id="rId76"/>
    <p:sldId id="671" r:id="rId77"/>
    <p:sldId id="663" r:id="rId78"/>
    <p:sldId id="755" r:id="rId79"/>
    <p:sldId id="756" r:id="rId80"/>
    <p:sldId id="757" r:id="rId81"/>
    <p:sldId id="758" r:id="rId82"/>
    <p:sldId id="675" r:id="rId83"/>
    <p:sldId id="676" r:id="rId84"/>
    <p:sldId id="883" r:id="rId85"/>
    <p:sldId id="877" r:id="rId86"/>
    <p:sldId id="677" r:id="rId87"/>
    <p:sldId id="876" r:id="rId88"/>
    <p:sldId id="888" r:id="rId89"/>
    <p:sldId id="889" r:id="rId90"/>
    <p:sldId id="890" r:id="rId91"/>
    <p:sldId id="887" r:id="rId92"/>
    <p:sldId id="879" r:id="rId93"/>
    <p:sldId id="875" r:id="rId94"/>
    <p:sldId id="880" r:id="rId95"/>
    <p:sldId id="459" r:id="rId96"/>
    <p:sldId id="881" r:id="rId97"/>
    <p:sldId id="885" r:id="rId98"/>
    <p:sldId id="886" r:id="rId99"/>
    <p:sldId id="481" r:id="rId100"/>
    <p:sldId id="492" r:id="rId101"/>
    <p:sldId id="669" r:id="rId102"/>
    <p:sldId id="670" r:id="rId103"/>
    <p:sldId id="916" r:id="rId104"/>
    <p:sldId id="378" r:id="rId105"/>
    <p:sldId id="368" r:id="rId106"/>
    <p:sldId id="369" r:id="rId107"/>
    <p:sldId id="370" r:id="rId108"/>
    <p:sldId id="371" r:id="rId109"/>
    <p:sldId id="372" r:id="rId110"/>
    <p:sldId id="373" r:id="rId111"/>
    <p:sldId id="374" r:id="rId112"/>
    <p:sldId id="375" r:id="rId113"/>
    <p:sldId id="376" r:id="rId114"/>
    <p:sldId id="377" r:id="rId115"/>
    <p:sldId id="917" r:id="rId116"/>
    <p:sldId id="387" r:id="rId117"/>
    <p:sldId id="426" r:id="rId118"/>
    <p:sldId id="918" r:id="rId119"/>
    <p:sldId id="427" r:id="rId120"/>
    <p:sldId id="919" r:id="rId121"/>
    <p:sldId id="920" r:id="rId122"/>
    <p:sldId id="921" r:id="rId123"/>
    <p:sldId id="398" r:id="rId124"/>
    <p:sldId id="399" r:id="rId125"/>
    <p:sldId id="414" r:id="rId126"/>
    <p:sldId id="416" r:id="rId127"/>
    <p:sldId id="415" r:id="rId128"/>
    <p:sldId id="403" r:id="rId129"/>
    <p:sldId id="404" r:id="rId130"/>
    <p:sldId id="922" r:id="rId131"/>
    <p:sldId id="405" r:id="rId132"/>
    <p:sldId id="92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9" autoAdjust="0"/>
    <p:restoredTop sz="60608" autoAdjust="0"/>
  </p:normalViewPr>
  <p:slideViewPr>
    <p:cSldViewPr snapToGrid="0">
      <p:cViewPr varScale="1">
        <p:scale>
          <a:sx n="173" d="100"/>
          <a:sy n="173" d="100"/>
        </p:scale>
        <p:origin x="5064"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265</c:v>
                </c:pt>
                <c:pt idx="2">
                  <c:v>204</c:v>
                </c:pt>
                <c:pt idx="3">
                  <c:v>64</c:v>
                </c:pt>
                <c:pt idx="4">
                  <c:v>41</c:v>
                </c:pt>
              </c:numCache>
            </c:numRef>
          </c:val>
          <c:extLst>
            <c:ext xmlns:c16="http://schemas.microsoft.com/office/drawing/2014/chart" uri="{C3380CC4-5D6E-409C-BE32-E72D297353CC}">
              <c16:uniqueId val="{00000000-3294-7143-A0F9-9DCED833DAD7}"/>
            </c:ext>
          </c:extLst>
        </c:ser>
        <c:dLbls>
          <c:showLegendKey val="0"/>
          <c:showVal val="0"/>
          <c:showCatName val="0"/>
          <c:showSerName val="0"/>
          <c:showPercent val="0"/>
          <c:showBubbleSize val="0"/>
        </c:dLbls>
        <c:gapWidth val="150"/>
        <c:axId val="44439424"/>
        <c:axId val="44584320"/>
      </c:barChart>
      <c:catAx>
        <c:axId val="44439424"/>
        <c:scaling>
          <c:orientation val="minMax"/>
        </c:scaling>
        <c:delete val="0"/>
        <c:axPos val="b"/>
        <c:numFmt formatCode="General" sourceLinked="0"/>
        <c:majorTickMark val="out"/>
        <c:minorTickMark val="none"/>
        <c:tickLblPos val="nextTo"/>
        <c:crossAx val="44584320"/>
        <c:crosses val="autoZero"/>
        <c:auto val="1"/>
        <c:lblAlgn val="ctr"/>
        <c:lblOffset val="100"/>
        <c:noMultiLvlLbl val="0"/>
      </c:catAx>
      <c:valAx>
        <c:axId val="44584320"/>
        <c:scaling>
          <c:orientation val="minMax"/>
        </c:scaling>
        <c:delete val="0"/>
        <c:axPos val="l"/>
        <c:majorGridlines/>
        <c:numFmt formatCode="General" sourceLinked="1"/>
        <c:majorTickMark val="out"/>
        <c:minorTickMark val="none"/>
        <c:tickLblPos val="nextTo"/>
        <c:crossAx val="44439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264</c:v>
                </c:pt>
                <c:pt idx="2">
                  <c:v>204</c:v>
                </c:pt>
                <c:pt idx="3">
                  <c:v>74</c:v>
                </c:pt>
                <c:pt idx="4">
                  <c:v>45</c:v>
                </c:pt>
              </c:numCache>
            </c:numRef>
          </c:val>
          <c:extLst>
            <c:ext xmlns:c16="http://schemas.microsoft.com/office/drawing/2014/chart" uri="{C3380CC4-5D6E-409C-BE32-E72D297353CC}">
              <c16:uniqueId val="{00000000-8739-1747-8C43-440D01B30D54}"/>
            </c:ext>
          </c:extLst>
        </c:ser>
        <c:ser>
          <c:idx val="1"/>
          <c:order val="1"/>
          <c:tx>
            <c:strRef>
              <c:f>Sheet1!$C$1</c:f>
              <c:strCache>
                <c:ptCount val="1"/>
                <c:pt idx="0">
                  <c:v>Defects Fixed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Sheet1!$C$2:$C$6</c:f>
              <c:numCache>
                <c:formatCode>General</c:formatCode>
                <c:ptCount val="5"/>
                <c:pt idx="0">
                  <c:v>235</c:v>
                </c:pt>
                <c:pt idx="1">
                  <c:v>223</c:v>
                </c:pt>
                <c:pt idx="2">
                  <c:v>91</c:v>
                </c:pt>
                <c:pt idx="3">
                  <c:v>33</c:v>
                </c:pt>
                <c:pt idx="4">
                  <c:v>41</c:v>
                </c:pt>
              </c:numCache>
            </c:numRef>
          </c:val>
          <c:extLst>
            <c:ext xmlns:c16="http://schemas.microsoft.com/office/drawing/2014/chart" uri="{C3380CC4-5D6E-409C-BE32-E72D297353CC}">
              <c16:uniqueId val="{00000001-8739-1747-8C43-440D01B30D54}"/>
            </c:ext>
          </c:extLst>
        </c:ser>
        <c:ser>
          <c:idx val="2"/>
          <c:order val="2"/>
          <c:tx>
            <c:strRef>
              <c:f>Sheet1!$D$1</c:f>
              <c:strCache>
                <c:ptCount val="1"/>
                <c:pt idx="0">
                  <c:v>Open Defects</c:v>
                </c:pt>
              </c:strCache>
            </c:strRef>
          </c:tx>
          <c:spPr>
            <a:solidFill>
              <a:schemeClr val="bg1">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Sheet1!$D$2:$D$6</c:f>
              <c:numCache>
                <c:formatCode>General</c:formatCode>
                <c:ptCount val="5"/>
                <c:pt idx="0">
                  <c:v>15</c:v>
                </c:pt>
                <c:pt idx="1">
                  <c:v>41</c:v>
                </c:pt>
                <c:pt idx="2">
                  <c:v>113</c:v>
                </c:pt>
                <c:pt idx="3">
                  <c:v>41</c:v>
                </c:pt>
                <c:pt idx="4">
                  <c:v>4</c:v>
                </c:pt>
              </c:numCache>
            </c:numRef>
          </c:val>
          <c:extLst>
            <c:ext xmlns:c16="http://schemas.microsoft.com/office/drawing/2014/chart" uri="{C3380CC4-5D6E-409C-BE32-E72D297353CC}">
              <c16:uniqueId val="{00000002-8739-1747-8C43-440D01B30D54}"/>
            </c:ext>
          </c:extLst>
        </c:ser>
        <c:dLbls>
          <c:showLegendKey val="0"/>
          <c:showVal val="0"/>
          <c:showCatName val="0"/>
          <c:showSerName val="0"/>
          <c:showPercent val="0"/>
          <c:showBubbleSize val="0"/>
        </c:dLbls>
        <c:gapWidth val="150"/>
        <c:axId val="44594688"/>
        <c:axId val="44596224"/>
      </c:barChart>
      <c:catAx>
        <c:axId val="44594688"/>
        <c:scaling>
          <c:orientation val="minMax"/>
        </c:scaling>
        <c:delete val="0"/>
        <c:axPos val="b"/>
        <c:numFmt formatCode="General" sourceLinked="0"/>
        <c:majorTickMark val="out"/>
        <c:minorTickMark val="none"/>
        <c:tickLblPos val="nextTo"/>
        <c:crossAx val="44596224"/>
        <c:crosses val="autoZero"/>
        <c:auto val="1"/>
        <c:lblAlgn val="ctr"/>
        <c:lblOffset val="100"/>
        <c:noMultiLvlLbl val="0"/>
      </c:catAx>
      <c:valAx>
        <c:axId val="44596224"/>
        <c:scaling>
          <c:orientation val="minMax"/>
        </c:scaling>
        <c:delete val="0"/>
        <c:axPos val="l"/>
        <c:majorGridlines/>
        <c:numFmt formatCode="General" sourceLinked="1"/>
        <c:majorTickMark val="out"/>
        <c:minorTickMark val="none"/>
        <c:tickLblPos val="nextTo"/>
        <c:crossAx val="4459468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8"/>
          <c:y val="3.0009336968357499E-2"/>
          <c:w val="0.87355870115361545"/>
          <c:h val="0.61119132729309333"/>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0022-5F49-AFFC-20C065DA6FA6}"/>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0022-5F49-AFFC-20C065DA6FA6}"/>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0022-5F49-AFFC-20C065DA6FA6}"/>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0022-5F49-AFFC-20C065DA6FA6}"/>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0022-5F49-AFFC-20C065DA6FA6}"/>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0022-5F49-AFFC-20C065DA6FA6}"/>
            </c:ext>
          </c:extLst>
        </c:ser>
        <c:dLbls>
          <c:showLegendKey val="0"/>
          <c:showVal val="0"/>
          <c:showCatName val="0"/>
          <c:showSerName val="0"/>
          <c:showPercent val="0"/>
          <c:showBubbleSize val="0"/>
        </c:dLbls>
        <c:gapWidth val="150"/>
        <c:overlap val="100"/>
        <c:axId val="111270912"/>
        <c:axId val="116294400"/>
      </c:barChart>
      <c:catAx>
        <c:axId val="111270912"/>
        <c:scaling>
          <c:orientation val="minMax"/>
        </c:scaling>
        <c:delete val="0"/>
        <c:axPos val="b"/>
        <c:numFmt formatCode="General" sourceLinked="0"/>
        <c:majorTickMark val="out"/>
        <c:minorTickMark val="none"/>
        <c:tickLblPos val="nextTo"/>
        <c:txPr>
          <a:bodyPr/>
          <a:lstStyle/>
          <a:p>
            <a:pPr>
              <a:defRPr sz="1400" baseline="0"/>
            </a:pPr>
            <a:endParaRPr lang="en-US"/>
          </a:p>
        </c:txPr>
        <c:crossAx val="116294400"/>
        <c:crosses val="autoZero"/>
        <c:auto val="1"/>
        <c:lblAlgn val="ctr"/>
        <c:lblOffset val="100"/>
        <c:noMultiLvlLbl val="0"/>
      </c:catAx>
      <c:valAx>
        <c:axId val="116294400"/>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11270912"/>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6111913272930938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7CFD-EA44-9FF8-1BABAFB2D7CC}"/>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7CFD-EA44-9FF8-1BABAFB2D7CC}"/>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7CFD-EA44-9FF8-1BABAFB2D7CC}"/>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7CFD-EA44-9FF8-1BABAFB2D7CC}"/>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7CFD-EA44-9FF8-1BABAFB2D7CC}"/>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7CFD-EA44-9FF8-1BABAFB2D7CC}"/>
            </c:ext>
          </c:extLst>
        </c:ser>
        <c:dLbls>
          <c:showLegendKey val="0"/>
          <c:showVal val="0"/>
          <c:showCatName val="0"/>
          <c:showSerName val="0"/>
          <c:showPercent val="0"/>
          <c:showBubbleSize val="0"/>
        </c:dLbls>
        <c:gapWidth val="150"/>
        <c:overlap val="100"/>
        <c:axId val="176364928"/>
        <c:axId val="176372352"/>
      </c:barChart>
      <c:catAx>
        <c:axId val="176364928"/>
        <c:scaling>
          <c:orientation val="minMax"/>
        </c:scaling>
        <c:delete val="0"/>
        <c:axPos val="b"/>
        <c:numFmt formatCode="General" sourceLinked="0"/>
        <c:majorTickMark val="out"/>
        <c:minorTickMark val="none"/>
        <c:tickLblPos val="nextTo"/>
        <c:txPr>
          <a:bodyPr/>
          <a:lstStyle/>
          <a:p>
            <a:pPr>
              <a:defRPr sz="1400" baseline="0"/>
            </a:pPr>
            <a:endParaRPr lang="en-US"/>
          </a:p>
        </c:txPr>
        <c:crossAx val="176372352"/>
        <c:crosses val="autoZero"/>
        <c:auto val="1"/>
        <c:lblAlgn val="ctr"/>
        <c:lblOffset val="100"/>
        <c:noMultiLvlLbl val="0"/>
      </c:catAx>
      <c:valAx>
        <c:axId val="176372352"/>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364928"/>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5279034514968526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Sheet1!$B$2:$B$11</c:f>
              <c:numCache>
                <c:formatCode>General</c:formatCode>
                <c:ptCount val="10"/>
                <c:pt idx="0">
                  <c:v>18</c:v>
                </c:pt>
                <c:pt idx="1">
                  <c:v>18</c:v>
                </c:pt>
                <c:pt idx="2">
                  <c:v>17</c:v>
                </c:pt>
                <c:pt idx="3">
                  <c:v>16</c:v>
                </c:pt>
                <c:pt idx="4">
                  <c:v>14</c:v>
                </c:pt>
                <c:pt idx="5">
                  <c:v>11</c:v>
                </c:pt>
                <c:pt idx="6">
                  <c:v>9</c:v>
                </c:pt>
                <c:pt idx="7">
                  <c:v>8</c:v>
                </c:pt>
                <c:pt idx="8">
                  <c:v>7</c:v>
                </c:pt>
              </c:numCache>
            </c:numRef>
          </c:val>
          <c:extLst>
            <c:ext xmlns:c16="http://schemas.microsoft.com/office/drawing/2014/chart" uri="{C3380CC4-5D6E-409C-BE32-E72D297353CC}">
              <c16:uniqueId val="{00000000-A3B2-A748-BF0F-0B4187EBCA71}"/>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Sheet1!$C$2:$C$11</c:f>
              <c:numCache>
                <c:formatCode>General</c:formatCode>
                <c:ptCount val="10"/>
                <c:pt idx="0">
                  <c:v>38</c:v>
                </c:pt>
                <c:pt idx="1">
                  <c:v>41</c:v>
                </c:pt>
                <c:pt idx="2">
                  <c:v>43</c:v>
                </c:pt>
                <c:pt idx="3">
                  <c:v>38</c:v>
                </c:pt>
                <c:pt idx="4">
                  <c:v>41</c:v>
                </c:pt>
                <c:pt idx="5">
                  <c:v>39</c:v>
                </c:pt>
                <c:pt idx="6">
                  <c:v>36</c:v>
                </c:pt>
                <c:pt idx="7">
                  <c:v>38</c:v>
                </c:pt>
                <c:pt idx="8">
                  <c:v>36</c:v>
                </c:pt>
              </c:numCache>
            </c:numRef>
          </c:val>
          <c:extLst>
            <c:ext xmlns:c16="http://schemas.microsoft.com/office/drawing/2014/chart" uri="{C3380CC4-5D6E-409C-BE32-E72D297353CC}">
              <c16:uniqueId val="{00000001-A3B2-A748-BF0F-0B4187EBCA71}"/>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Sheet1!$D$2:$D$11</c:f>
              <c:numCache>
                <c:formatCode>General</c:formatCode>
                <c:ptCount val="10"/>
                <c:pt idx="0">
                  <c:v>139</c:v>
                </c:pt>
                <c:pt idx="1">
                  <c:v>142</c:v>
                </c:pt>
                <c:pt idx="2">
                  <c:v>136</c:v>
                </c:pt>
                <c:pt idx="3">
                  <c:v>134</c:v>
                </c:pt>
                <c:pt idx="4">
                  <c:v>143</c:v>
                </c:pt>
                <c:pt idx="5">
                  <c:v>143</c:v>
                </c:pt>
                <c:pt idx="6">
                  <c:v>140</c:v>
                </c:pt>
                <c:pt idx="7">
                  <c:v>133</c:v>
                </c:pt>
                <c:pt idx="8">
                  <c:v>133</c:v>
                </c:pt>
              </c:numCache>
            </c:numRef>
          </c:val>
          <c:extLst>
            <c:ext xmlns:c16="http://schemas.microsoft.com/office/drawing/2014/chart" uri="{C3380CC4-5D6E-409C-BE32-E72D297353CC}">
              <c16:uniqueId val="{00000002-A3B2-A748-BF0F-0B4187EBCA71}"/>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Sheet1!$E$2:$E$11</c:f>
              <c:numCache>
                <c:formatCode>General</c:formatCode>
                <c:ptCount val="10"/>
                <c:pt idx="0">
                  <c:v>39</c:v>
                </c:pt>
                <c:pt idx="1">
                  <c:v>41</c:v>
                </c:pt>
                <c:pt idx="2">
                  <c:v>40</c:v>
                </c:pt>
                <c:pt idx="3">
                  <c:v>33</c:v>
                </c:pt>
                <c:pt idx="4">
                  <c:v>35</c:v>
                </c:pt>
                <c:pt idx="5">
                  <c:v>34</c:v>
                </c:pt>
                <c:pt idx="6">
                  <c:v>35</c:v>
                </c:pt>
                <c:pt idx="7">
                  <c:v>35</c:v>
                </c:pt>
                <c:pt idx="8">
                  <c:v>36</c:v>
                </c:pt>
              </c:numCache>
            </c:numRef>
          </c:val>
          <c:extLst>
            <c:ext xmlns:c16="http://schemas.microsoft.com/office/drawing/2014/chart" uri="{C3380CC4-5D6E-409C-BE32-E72D297353CC}">
              <c16:uniqueId val="{00000003-A3B2-A748-BF0F-0B4187EBCA71}"/>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Sheet1!$F$2:$F$11</c:f>
              <c:numCache>
                <c:formatCode>General</c:formatCode>
                <c:ptCount val="10"/>
                <c:pt idx="0">
                  <c:v>5</c:v>
                </c:pt>
                <c:pt idx="1">
                  <c:v>5</c:v>
                </c:pt>
                <c:pt idx="2">
                  <c:v>5</c:v>
                </c:pt>
                <c:pt idx="3">
                  <c:v>5</c:v>
                </c:pt>
                <c:pt idx="4">
                  <c:v>5</c:v>
                </c:pt>
                <c:pt idx="5">
                  <c:v>5</c:v>
                </c:pt>
                <c:pt idx="6">
                  <c:v>5</c:v>
                </c:pt>
                <c:pt idx="7">
                  <c:v>2</c:v>
                </c:pt>
                <c:pt idx="8">
                  <c:v>2</c:v>
                </c:pt>
              </c:numCache>
            </c:numRef>
          </c:val>
          <c:extLst>
            <c:ext xmlns:c16="http://schemas.microsoft.com/office/drawing/2014/chart" uri="{C3380CC4-5D6E-409C-BE32-E72D297353CC}">
              <c16:uniqueId val="{00000004-A3B2-A748-BF0F-0B4187EBCA71}"/>
            </c:ext>
          </c:extLst>
        </c:ser>
        <c:ser>
          <c:idx val="5"/>
          <c:order val="5"/>
          <c:tx>
            <c:strRef>
              <c:f>Sheet1!$G$1</c:f>
              <c:strCache>
                <c:ptCount val="1"/>
                <c:pt idx="0">
                  <c:v>Projected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Sheet1!$G$2:$G$11</c:f>
              <c:numCache>
                <c:formatCode>General</c:formatCode>
                <c:ptCount val="10"/>
                <c:pt idx="9" formatCode="0">
                  <c:v>160</c:v>
                </c:pt>
              </c:numCache>
            </c:numRef>
          </c:val>
          <c:extLst>
            <c:ext xmlns:c16="http://schemas.microsoft.com/office/drawing/2014/chart" uri="{C3380CC4-5D6E-409C-BE32-E72D297353CC}">
              <c16:uniqueId val="{00000005-A3B2-A748-BF0F-0B4187EBCA71}"/>
            </c:ext>
          </c:extLst>
        </c:ser>
        <c:dLbls>
          <c:showLegendKey val="0"/>
          <c:showVal val="0"/>
          <c:showCatName val="0"/>
          <c:showSerName val="0"/>
          <c:showPercent val="0"/>
          <c:showBubbleSize val="0"/>
        </c:dLbls>
        <c:gapWidth val="150"/>
        <c:overlap val="100"/>
        <c:axId val="176810624"/>
        <c:axId val="176956928"/>
      </c:barChart>
      <c:catAx>
        <c:axId val="176810624"/>
        <c:scaling>
          <c:orientation val="minMax"/>
        </c:scaling>
        <c:delete val="0"/>
        <c:axPos val="b"/>
        <c:numFmt formatCode="General" sourceLinked="0"/>
        <c:majorTickMark val="out"/>
        <c:minorTickMark val="none"/>
        <c:tickLblPos val="nextTo"/>
        <c:txPr>
          <a:bodyPr/>
          <a:lstStyle/>
          <a:p>
            <a:pPr>
              <a:defRPr sz="1700" baseline="0"/>
            </a:pPr>
            <a:endParaRPr lang="en-US"/>
          </a:p>
        </c:txPr>
        <c:crossAx val="176956928"/>
        <c:crosses val="autoZero"/>
        <c:auto val="1"/>
        <c:lblAlgn val="ctr"/>
        <c:lblOffset val="100"/>
        <c:noMultiLvlLbl val="0"/>
      </c:catAx>
      <c:valAx>
        <c:axId val="176956928"/>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810624"/>
        <c:crosses val="autoZero"/>
        <c:crossBetween val="between"/>
      </c:valAx>
      <c:spPr>
        <a:noFill/>
        <a:ln w="25400">
          <a:noFill/>
        </a:ln>
      </c:spPr>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Production Defects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Sheet1!$B$2:$B$11</c:f>
              <c:numCache>
                <c:formatCode>General</c:formatCode>
                <c:ptCount val="10"/>
                <c:pt idx="0">
                  <c:v>50</c:v>
                </c:pt>
                <c:pt idx="1">
                  <c:v>56</c:v>
                </c:pt>
                <c:pt idx="2">
                  <c:v>42</c:v>
                </c:pt>
                <c:pt idx="3">
                  <c:v>56</c:v>
                </c:pt>
                <c:pt idx="4">
                  <c:v>27</c:v>
                </c:pt>
                <c:pt idx="5">
                  <c:v>23</c:v>
                </c:pt>
                <c:pt idx="6">
                  <c:v>24</c:v>
                </c:pt>
                <c:pt idx="7">
                  <c:v>18</c:v>
                </c:pt>
                <c:pt idx="8">
                  <c:v>0</c:v>
                </c:pt>
                <c:pt idx="9">
                  <c:v>34</c:v>
                </c:pt>
              </c:numCache>
            </c:numRef>
          </c:val>
          <c:extLst>
            <c:ext xmlns:c16="http://schemas.microsoft.com/office/drawing/2014/chart" uri="{C3380CC4-5D6E-409C-BE32-E72D297353CC}">
              <c16:uniqueId val="{00000000-3C5B-EB4A-880D-DCAE7346F494}"/>
            </c:ext>
          </c:extLst>
        </c:ser>
        <c:ser>
          <c:idx val="1"/>
          <c:order val="1"/>
          <c:tx>
            <c:strRef>
              <c:f>Sheet1!$C$1</c:f>
              <c:strCache>
                <c:ptCount val="1"/>
                <c:pt idx="0">
                  <c:v>Projected Production Defects</c:v>
                </c:pt>
              </c:strCache>
            </c:strRef>
          </c:tx>
          <c:spPr>
            <a:gradFill>
              <a:gsLst>
                <a:gs pos="0">
                  <a:srgbClr val="367C2B">
                    <a:tint val="66000"/>
                    <a:satMod val="160000"/>
                  </a:srgbClr>
                </a:gs>
                <a:gs pos="50000">
                  <a:srgbClr val="367C2B">
                    <a:tint val="44500"/>
                    <a:satMod val="160000"/>
                  </a:srgbClr>
                </a:gs>
                <a:gs pos="100000">
                  <a:srgbClr val="367C2B">
                    <a:tint val="23500"/>
                    <a:satMod val="160000"/>
                  </a:srgbClr>
                </a:gs>
              </a:gsLst>
              <a:lin ang="5400000" scaled="0"/>
            </a:gra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Sheet1!$C$2:$C$11</c:f>
              <c:numCache>
                <c:formatCode>General</c:formatCode>
                <c:ptCount val="10"/>
              </c:numCache>
            </c:numRef>
          </c:val>
          <c:extLst>
            <c:ext xmlns:c16="http://schemas.microsoft.com/office/drawing/2014/chart" uri="{C3380CC4-5D6E-409C-BE32-E72D297353CC}">
              <c16:uniqueId val="{00000001-3C5B-EB4A-880D-DCAE7346F494}"/>
            </c:ext>
          </c:extLst>
        </c:ser>
        <c:ser>
          <c:idx val="2"/>
          <c:order val="2"/>
          <c:tx>
            <c:strRef>
              <c:f>Sheet1!$D$1</c:f>
              <c:strCache>
                <c:ptCount val="1"/>
                <c:pt idx="0">
                  <c:v>Enhancements (%)</c:v>
                </c:pt>
              </c:strCache>
            </c:strRef>
          </c:tx>
          <c:spPr>
            <a:solidFill>
              <a:schemeClr val="accent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Sheet1!$D$2:$D$11</c:f>
              <c:numCache>
                <c:formatCode>General</c:formatCode>
                <c:ptCount val="10"/>
                <c:pt idx="0">
                  <c:v>50</c:v>
                </c:pt>
                <c:pt idx="1">
                  <c:v>44</c:v>
                </c:pt>
                <c:pt idx="2">
                  <c:v>58</c:v>
                </c:pt>
                <c:pt idx="3">
                  <c:v>44</c:v>
                </c:pt>
                <c:pt idx="4">
                  <c:v>73</c:v>
                </c:pt>
                <c:pt idx="5">
                  <c:v>77</c:v>
                </c:pt>
                <c:pt idx="6">
                  <c:v>76</c:v>
                </c:pt>
                <c:pt idx="7">
                  <c:v>82</c:v>
                </c:pt>
                <c:pt idx="8">
                  <c:v>64</c:v>
                </c:pt>
                <c:pt idx="9">
                  <c:v>66</c:v>
                </c:pt>
              </c:numCache>
            </c:numRef>
          </c:val>
          <c:extLst>
            <c:ext xmlns:c16="http://schemas.microsoft.com/office/drawing/2014/chart" uri="{C3380CC4-5D6E-409C-BE32-E72D297353CC}">
              <c16:uniqueId val="{00000002-3C5B-EB4A-880D-DCAE7346F494}"/>
            </c:ext>
          </c:extLst>
        </c:ser>
        <c:ser>
          <c:idx val="3"/>
          <c:order val="3"/>
          <c:tx>
            <c:strRef>
              <c:f>Sheet1!$E$1</c:f>
              <c:strCache>
                <c:ptCount val="1"/>
                <c:pt idx="0">
                  <c:v>Projected Enhancements</c:v>
                </c:pt>
              </c:strCache>
            </c:strRef>
          </c:tx>
          <c:spPr>
            <a:solidFill>
              <a:srgbClr val="E7C900">
                <a:lumMod val="40000"/>
                <a:lumOff val="60000"/>
              </a:srgb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Sheet1!$E$2:$E$11</c:f>
              <c:numCache>
                <c:formatCode>General</c:formatCode>
                <c:ptCount val="10"/>
              </c:numCache>
            </c:numRef>
          </c:val>
          <c:extLst>
            <c:ext xmlns:c16="http://schemas.microsoft.com/office/drawing/2014/chart" uri="{C3380CC4-5D6E-409C-BE32-E72D297353CC}">
              <c16:uniqueId val="{00000003-3C5B-EB4A-880D-DCAE7346F494}"/>
            </c:ext>
          </c:extLst>
        </c:ser>
        <c:ser>
          <c:idx val="4"/>
          <c:order val="4"/>
          <c:tx>
            <c:strRef>
              <c:f>Sheet1!$F$1</c:f>
              <c:strCache>
                <c:ptCount val="1"/>
                <c:pt idx="0">
                  <c:v>Release Testing &amp; Defects (%)</c:v>
                </c:pt>
              </c:strCache>
            </c:strRef>
          </c:tx>
          <c:spPr>
            <a:solidFill>
              <a:schemeClr val="bg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Sheet1!$F$2:$F$11</c:f>
              <c:numCache>
                <c:formatCode>General</c:formatCode>
                <c:ptCount val="10"/>
                <c:pt idx="8">
                  <c:v>36</c:v>
                </c:pt>
              </c:numCache>
            </c:numRef>
          </c:val>
          <c:extLst>
            <c:ext xmlns:c16="http://schemas.microsoft.com/office/drawing/2014/chart" uri="{C3380CC4-5D6E-409C-BE32-E72D297353CC}">
              <c16:uniqueId val="{00000004-3C5B-EB4A-880D-DCAE7346F494}"/>
            </c:ext>
          </c:extLst>
        </c:ser>
        <c:ser>
          <c:idx val="5"/>
          <c:order val="5"/>
          <c:tx>
            <c:strRef>
              <c:f>Sheet1!$G$1</c:f>
              <c:strCache>
                <c:ptCount val="1"/>
                <c:pt idx="0">
                  <c:v>Projected Release Testing &amp; Defects</c:v>
                </c:pt>
              </c:strCache>
            </c:strRef>
          </c:tx>
          <c:spPr>
            <a:solidFill>
              <a:schemeClr val="accent3">
                <a:lumMod val="85000"/>
              </a:scheme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Sheet1!$G$2:$G$11</c:f>
              <c:numCache>
                <c:formatCode>General</c:formatCode>
                <c:ptCount val="10"/>
              </c:numCache>
            </c:numRef>
          </c:val>
          <c:extLst>
            <c:ext xmlns:c16="http://schemas.microsoft.com/office/drawing/2014/chart" uri="{C3380CC4-5D6E-409C-BE32-E72D297353CC}">
              <c16:uniqueId val="{00000005-3C5B-EB4A-880D-DCAE7346F494}"/>
            </c:ext>
          </c:extLst>
        </c:ser>
        <c:dLbls>
          <c:showLegendKey val="0"/>
          <c:showVal val="0"/>
          <c:showCatName val="0"/>
          <c:showSerName val="0"/>
          <c:showPercent val="0"/>
          <c:showBubbleSize val="0"/>
        </c:dLbls>
        <c:gapWidth val="150"/>
        <c:overlap val="100"/>
        <c:axId val="42229760"/>
        <c:axId val="42231296"/>
      </c:barChart>
      <c:catAx>
        <c:axId val="42229760"/>
        <c:scaling>
          <c:orientation val="minMax"/>
        </c:scaling>
        <c:delete val="0"/>
        <c:axPos val="b"/>
        <c:numFmt formatCode="General" sourceLinked="0"/>
        <c:majorTickMark val="out"/>
        <c:minorTickMark val="none"/>
        <c:tickLblPos val="nextTo"/>
        <c:txPr>
          <a:bodyPr/>
          <a:lstStyle/>
          <a:p>
            <a:pPr>
              <a:defRPr sz="1400" baseline="0"/>
            </a:pPr>
            <a:endParaRPr lang="en-US"/>
          </a:p>
        </c:txPr>
        <c:crossAx val="42231296"/>
        <c:crosses val="autoZero"/>
        <c:auto val="1"/>
        <c:lblAlgn val="ctr"/>
        <c:lblOffset val="100"/>
        <c:noMultiLvlLbl val="0"/>
      </c:catAx>
      <c:valAx>
        <c:axId val="42231296"/>
        <c:scaling>
          <c:orientation val="minMax"/>
        </c:scaling>
        <c:delete val="0"/>
        <c:axPos val="l"/>
        <c:majorGridlines/>
        <c:numFmt formatCode="0%" sourceLinked="1"/>
        <c:majorTickMark val="out"/>
        <c:minorTickMark val="none"/>
        <c:tickLblPos val="nextTo"/>
        <c:txPr>
          <a:bodyPr/>
          <a:lstStyle/>
          <a:p>
            <a:pPr>
              <a:defRPr sz="1400" baseline="0"/>
            </a:pPr>
            <a:endParaRPr lang="en-US"/>
          </a:p>
        </c:txPr>
        <c:crossAx val="42229760"/>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sealights.io/software-development-metrics/understanding-agile-testing-methodology-and-4-agile-testing-method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sealights.io/test-metric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2299320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121</a:t>
            </a:fld>
            <a:endParaRPr lang="en-US" dirty="0"/>
          </a:p>
        </p:txBody>
      </p:sp>
    </p:spTree>
    <p:extLst>
      <p:ext uri="{BB962C8B-B14F-4D97-AF65-F5344CB8AC3E}">
        <p14:creationId xmlns:p14="http://schemas.microsoft.com/office/powerpoint/2010/main" val="21542903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122</a:t>
            </a:fld>
            <a:endParaRPr lang="en-US" dirty="0"/>
          </a:p>
        </p:txBody>
      </p:sp>
    </p:spTree>
    <p:extLst>
      <p:ext uri="{BB962C8B-B14F-4D97-AF65-F5344CB8AC3E}">
        <p14:creationId xmlns:p14="http://schemas.microsoft.com/office/powerpoint/2010/main" val="22835970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123</a:t>
            </a:fld>
            <a:endParaRPr lang="en-US" dirty="0"/>
          </a:p>
        </p:txBody>
      </p:sp>
    </p:spTree>
    <p:extLst>
      <p:ext uri="{BB962C8B-B14F-4D97-AF65-F5344CB8AC3E}">
        <p14:creationId xmlns:p14="http://schemas.microsoft.com/office/powerpoint/2010/main" val="19675301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128</a:t>
            </a:fld>
            <a:endParaRPr lang="en-US"/>
          </a:p>
        </p:txBody>
      </p:sp>
    </p:spTree>
    <p:extLst>
      <p:ext uri="{BB962C8B-B14F-4D97-AF65-F5344CB8AC3E}">
        <p14:creationId xmlns:p14="http://schemas.microsoft.com/office/powerpoint/2010/main" val="25966636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129</a:t>
            </a:fld>
            <a:endParaRPr lang="en-US" dirty="0"/>
          </a:p>
        </p:txBody>
      </p:sp>
    </p:spTree>
    <p:extLst>
      <p:ext uri="{BB962C8B-B14F-4D97-AF65-F5344CB8AC3E}">
        <p14:creationId xmlns:p14="http://schemas.microsoft.com/office/powerpoint/2010/main" val="29678069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130</a:t>
            </a:fld>
            <a:endParaRPr lang="en-US"/>
          </a:p>
        </p:txBody>
      </p:sp>
    </p:spTree>
    <p:extLst>
      <p:ext uri="{BB962C8B-B14F-4D97-AF65-F5344CB8AC3E}">
        <p14:creationId xmlns:p14="http://schemas.microsoft.com/office/powerpoint/2010/main" val="1382386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physics of getting work done help the team(s) self organize/optimize</a:t>
            </a:r>
          </a:p>
        </p:txBody>
      </p:sp>
      <p:sp>
        <p:nvSpPr>
          <p:cNvPr id="4" name="Slide Number Placeholder 3"/>
          <p:cNvSpPr>
            <a:spLocks noGrp="1"/>
          </p:cNvSpPr>
          <p:nvPr>
            <p:ph type="sldNum" sz="quarter" idx="10"/>
          </p:nvPr>
        </p:nvSpPr>
        <p:spPr/>
        <p:txBody>
          <a:bodyPr/>
          <a:lstStyle/>
          <a:p>
            <a:fld id="{23B99BB9-C7F6-43B3-A122-46088ABB36FB}" type="slidenum">
              <a:rPr lang="en-US" smtClean="0"/>
              <a:t>131</a:t>
            </a:fld>
            <a:endParaRPr lang="en-US"/>
          </a:p>
        </p:txBody>
      </p:sp>
    </p:spTree>
    <p:extLst>
      <p:ext uri="{BB962C8B-B14F-4D97-AF65-F5344CB8AC3E}">
        <p14:creationId xmlns:p14="http://schemas.microsoft.com/office/powerpoint/2010/main" val="18988410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132</a:t>
            </a:fld>
            <a:endParaRPr lang="en-US"/>
          </a:p>
        </p:txBody>
      </p:sp>
    </p:spTree>
    <p:extLst>
      <p:ext uri="{BB962C8B-B14F-4D97-AF65-F5344CB8AC3E}">
        <p14:creationId xmlns:p14="http://schemas.microsoft.com/office/powerpoint/2010/main" val="3727978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16</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was kind of “hippy-</a:t>
            </a:r>
            <a:r>
              <a:rPr lang="en-US" sz="1000" dirty="0" err="1"/>
              <a:t>ish</a:t>
            </a:r>
            <a:r>
              <a:rPr lang="en-US" sz="1000" dirty="0"/>
              <a:t>” and egalitarian in its day… quite controversial in its day (2001)</a:t>
            </a:r>
          </a:p>
          <a:p>
            <a:r>
              <a:rPr lang="en-US" sz="10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000" dirty="0"/>
          </a:p>
          <a:p>
            <a:r>
              <a:rPr lang="en-US" sz="1000" dirty="0"/>
              <a:t>The flip side:</a:t>
            </a:r>
          </a:p>
          <a:p>
            <a:pPr marL="171450" indent="-171450">
              <a:buFont typeface="Arial" panose="020B0604020202020204" pitchFamily="34" charset="0"/>
              <a:buChar char="•"/>
            </a:pPr>
            <a:r>
              <a:rPr lang="en-US" sz="1000" dirty="0"/>
              <a:t>We will actively and voluntarily play important roles on our team</a:t>
            </a:r>
          </a:p>
          <a:p>
            <a:pPr marL="171450" indent="-171450">
              <a:buFont typeface="Arial" panose="020B0604020202020204" pitchFamily="34" charset="0"/>
              <a:buChar char="•"/>
            </a:pPr>
            <a:r>
              <a:rPr lang="en-US" sz="1000" dirty="0"/>
              <a:t>The rules (rituals) that we do have… we WILL follow</a:t>
            </a:r>
          </a:p>
          <a:p>
            <a:pPr marL="171450" indent="-171450">
              <a:buFont typeface="Arial" panose="020B0604020202020204" pitchFamily="34" charset="0"/>
              <a:buChar char="•"/>
            </a:pPr>
            <a:r>
              <a:rPr lang="en-US" sz="1000" dirty="0"/>
              <a:t>We will create, demo, and release working software/products</a:t>
            </a:r>
          </a:p>
          <a:p>
            <a:pPr marL="171450" indent="-171450">
              <a:buFont typeface="Arial" panose="020B0604020202020204" pitchFamily="34" charset="0"/>
              <a:buChar char="•"/>
            </a:pPr>
            <a:r>
              <a:rPr lang="en-US" sz="1000" dirty="0"/>
              <a:t>We will utilize practical processes, tools, documentation, and planning</a:t>
            </a:r>
          </a:p>
          <a:p>
            <a:pPr marL="171450" indent="-171450">
              <a:buFont typeface="Arial" panose="020B0604020202020204" pitchFamily="34" charset="0"/>
              <a:buChar char="•"/>
            </a:pPr>
            <a:r>
              <a:rPr lang="en-US" sz="10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000" dirty="0"/>
              <a:t>We will be responsive and continuously improve (Retrospectives)</a:t>
            </a:r>
          </a:p>
          <a:p>
            <a:pPr marL="171450" indent="-171450">
              <a:buFont typeface="Arial" panose="020B0604020202020204" pitchFamily="34" charset="0"/>
              <a:buChar char="•"/>
            </a:pPr>
            <a:r>
              <a:rPr lang="en-US" sz="1000" dirty="0"/>
              <a:t>We will be transparent with how WE work and share our information</a:t>
            </a:r>
          </a:p>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423999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769976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59594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362396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44046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120439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0695" indent="-440695">
              <a:spcBef>
                <a:spcPts val="578"/>
              </a:spcBef>
              <a:buFont typeface="+mj-lt"/>
              <a:buAutoNum type="arabicPeriod"/>
            </a:pPr>
            <a:r>
              <a:rPr lang="en-US" sz="1700" dirty="0"/>
              <a:t>As a </a:t>
            </a:r>
            <a:r>
              <a:rPr lang="en-US" sz="1700" u="sng" dirty="0"/>
              <a:t>Class</a:t>
            </a:r>
            <a:r>
              <a:rPr lang="en-US" sz="1700" dirty="0"/>
              <a:t> commit each </a:t>
            </a:r>
            <a:r>
              <a:rPr lang="en-US" sz="1700" u="sng" dirty="0"/>
              <a:t>Team</a:t>
            </a:r>
            <a:r>
              <a:rPr lang="en-US" sz="1700" dirty="0"/>
              <a:t> to research, discuss, and present at least one of the following topics:</a:t>
            </a:r>
          </a:p>
          <a:p>
            <a:pPr marL="771216" lvl="1" indent="-330521">
              <a:buFont typeface="+mj-lt"/>
              <a:buAutoNum type="alphaLcParenR"/>
            </a:pPr>
            <a:r>
              <a:rPr lang="en-US" sz="1300" dirty="0"/>
              <a:t>Databases on Azure including “Azure tables vs Azure MongoDB vs Azure other DBs”**</a:t>
            </a:r>
          </a:p>
          <a:p>
            <a:pPr marL="771216" lvl="1" indent="-330521">
              <a:buFont typeface="+mj-lt"/>
              <a:buAutoNum type="alphaLcParenR"/>
            </a:pPr>
            <a:r>
              <a:rPr lang="en-US" sz="1300" dirty="0"/>
              <a:t>Cloud/Azure based Authentication/Authorization services and who they could be integrated into a NodeJS based application*</a:t>
            </a:r>
          </a:p>
          <a:p>
            <a:pPr marL="771216" lvl="1" indent="-330521">
              <a:buFont typeface="+mj-lt"/>
              <a:buAutoNum type="alphaLcParenR"/>
            </a:pPr>
            <a:r>
              <a:rPr lang="en-US" sz="1300" dirty="0"/>
              <a:t>JavaScript and NodeJS  with a focus on Azure and including the best Internet based tutorials and/or books on the topic</a:t>
            </a:r>
          </a:p>
          <a:p>
            <a:pPr marL="771216" lvl="1" indent="-330521">
              <a:buFont typeface="+mj-lt"/>
              <a:buAutoNum type="alphaLcParenR"/>
            </a:pPr>
            <a:r>
              <a:rPr lang="en-US" sz="1300" dirty="0"/>
              <a:t>SaaS Frameworks including “MEAN vs LAMP vs Ruby on Rails”</a:t>
            </a:r>
          </a:p>
          <a:p>
            <a:pPr marL="771216" lvl="1" indent="-330521">
              <a:buFont typeface="+mj-lt"/>
              <a:buAutoNum type="alphaLcParenR"/>
            </a:pPr>
            <a:r>
              <a:rPr lang="en-US" sz="1300" dirty="0"/>
              <a:t>Service Oriented Architectures including “Web Services and SOAP/WSAD vs REST vs Sockets”</a:t>
            </a:r>
          </a:p>
          <a:p>
            <a:pPr marL="771216" lvl="1" indent="-330521">
              <a:buFont typeface="+mj-lt"/>
              <a:buAutoNum type="alphaLcParenR"/>
            </a:pPr>
            <a:r>
              <a:rPr lang="en-US" sz="1300" dirty="0"/>
              <a:t>SaaS Client Frameworks including “HTML/JavaScript vs AngularJS vs Angular2 vs React vs others”</a:t>
            </a:r>
          </a:p>
          <a:p>
            <a:pPr marL="771216" lvl="1" indent="-330521">
              <a:buFont typeface="+mj-lt"/>
              <a:buAutoNum type="alphaLcParenR"/>
            </a:pPr>
            <a:r>
              <a:rPr lang="en-US" sz="1300" dirty="0"/>
              <a:t>File Formats including “HTML vs XML vs JSON vs Key/Value Pair Text Files”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29</a:t>
            </a:fld>
            <a:endParaRPr lang="en-US"/>
          </a:p>
        </p:txBody>
      </p:sp>
    </p:spTree>
    <p:extLst>
      <p:ext uri="{BB962C8B-B14F-4D97-AF65-F5344CB8AC3E}">
        <p14:creationId xmlns:p14="http://schemas.microsoft.com/office/powerpoint/2010/main" val="1273935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0695" indent="-440695">
              <a:spcBef>
                <a:spcPts val="578"/>
              </a:spcBef>
              <a:buFont typeface="+mj-lt"/>
              <a:buAutoNum type="arabicPeriod"/>
            </a:pPr>
            <a:r>
              <a:rPr lang="en-US" sz="1700" dirty="0"/>
              <a:t>As a </a:t>
            </a:r>
            <a:r>
              <a:rPr lang="en-US" sz="1700" u="sng" dirty="0"/>
              <a:t>Class</a:t>
            </a:r>
            <a:r>
              <a:rPr lang="en-US" sz="1700" dirty="0"/>
              <a:t> commit each </a:t>
            </a:r>
            <a:r>
              <a:rPr lang="en-US" sz="1700" u="sng" dirty="0"/>
              <a:t>Team</a:t>
            </a:r>
            <a:r>
              <a:rPr lang="en-US" sz="1700" dirty="0"/>
              <a:t> to research, discuss, and present at least one of the following topics:</a:t>
            </a:r>
          </a:p>
          <a:p>
            <a:pPr marL="771216" lvl="1" indent="-330521">
              <a:buFont typeface="+mj-lt"/>
              <a:buAutoNum type="alphaLcParenR"/>
            </a:pPr>
            <a:r>
              <a:rPr lang="en-US" sz="1300" dirty="0"/>
              <a:t>Databases on Azure including “Azure tables vs Azure MongoDB vs Azure other DBs”**</a:t>
            </a:r>
          </a:p>
          <a:p>
            <a:pPr marL="771216" lvl="1" indent="-330521">
              <a:buFont typeface="+mj-lt"/>
              <a:buAutoNum type="alphaLcParenR"/>
            </a:pPr>
            <a:r>
              <a:rPr lang="en-US" sz="1300" dirty="0"/>
              <a:t>Cloud/Azure based Authentication/Authorization services and who they could be integrated into a NodeJS based application*</a:t>
            </a:r>
          </a:p>
          <a:p>
            <a:pPr marL="771216" lvl="1" indent="-330521">
              <a:buFont typeface="+mj-lt"/>
              <a:buAutoNum type="alphaLcParenR"/>
            </a:pPr>
            <a:r>
              <a:rPr lang="en-US" sz="1300" dirty="0"/>
              <a:t>JavaScript and NodeJS  with a focus on Azure and including the best Internet based tutorials and/or books on the topic</a:t>
            </a:r>
          </a:p>
          <a:p>
            <a:pPr marL="771216" lvl="1" indent="-330521">
              <a:buFont typeface="+mj-lt"/>
              <a:buAutoNum type="alphaLcParenR"/>
            </a:pPr>
            <a:r>
              <a:rPr lang="en-US" sz="1300" dirty="0"/>
              <a:t>SaaS Frameworks including “MEAN vs LAMP vs Ruby on Rails”</a:t>
            </a:r>
          </a:p>
          <a:p>
            <a:pPr marL="771216" lvl="1" indent="-330521">
              <a:buFont typeface="+mj-lt"/>
              <a:buAutoNum type="alphaLcParenR"/>
            </a:pPr>
            <a:r>
              <a:rPr lang="en-US" sz="1300" dirty="0"/>
              <a:t>Service Oriented Architectures including “Web Services and SOAP/WSAD vs REST vs Sockets”</a:t>
            </a:r>
          </a:p>
          <a:p>
            <a:pPr marL="771216" lvl="1" indent="-330521">
              <a:buFont typeface="+mj-lt"/>
              <a:buAutoNum type="alphaLcParenR"/>
            </a:pPr>
            <a:r>
              <a:rPr lang="en-US" sz="1300" dirty="0"/>
              <a:t>SaaS Client Frameworks including “HTML/JavaScript vs AngularJS vs Angular2 vs React vs others”</a:t>
            </a:r>
          </a:p>
          <a:p>
            <a:pPr marL="771216" lvl="1" indent="-330521">
              <a:buFont typeface="+mj-lt"/>
              <a:buAutoNum type="alphaLcParenR"/>
            </a:pPr>
            <a:r>
              <a:rPr lang="en-US" sz="1300" dirty="0"/>
              <a:t>File Formats including “HTML vs XML vs JSON vs Key/Value Pair Text Files”</a:t>
            </a:r>
          </a:p>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30</a:t>
            </a:fld>
            <a:endParaRPr lang="en-US"/>
          </a:p>
        </p:txBody>
      </p:sp>
    </p:spTree>
    <p:extLst>
      <p:ext uri="{BB962C8B-B14F-4D97-AF65-F5344CB8AC3E}">
        <p14:creationId xmlns:p14="http://schemas.microsoft.com/office/powerpoint/2010/main" val="203033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RUP… Scrum is only valid for a team of 3-8 (Scaled Agile would be valid but was not presented as an option</a:t>
            </a:r>
          </a:p>
          <a:p>
            <a:r>
              <a:rPr lang="en-US" dirty="0"/>
              <a:t>Verification is accomplished through Unit Testing… Validation is checking that an application fulfills the customer’s expectations</a:t>
            </a:r>
          </a:p>
          <a:p>
            <a:r>
              <a:rPr lang="en-US" dirty="0"/>
              <a:t>Waterfall, Spiral, and RUP are considered Plan-and-document processes</a:t>
            </a:r>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594963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32</a:t>
            </a:fld>
            <a:endParaRPr lang="en-US"/>
          </a:p>
        </p:txBody>
      </p:sp>
    </p:spTree>
    <p:extLst>
      <p:ext uri="{BB962C8B-B14F-4D97-AF65-F5344CB8AC3E}">
        <p14:creationId xmlns:p14="http://schemas.microsoft.com/office/powerpoint/2010/main" val="1765348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2004885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34</a:t>
            </a:fld>
            <a:endParaRPr lang="en-US"/>
          </a:p>
        </p:txBody>
      </p:sp>
    </p:spTree>
    <p:extLst>
      <p:ext uri="{BB962C8B-B14F-4D97-AF65-F5344CB8AC3E}">
        <p14:creationId xmlns:p14="http://schemas.microsoft.com/office/powerpoint/2010/main" val="1040121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36</a:t>
            </a:fld>
            <a:endParaRPr lang="en-US" dirty="0"/>
          </a:p>
        </p:txBody>
      </p:sp>
    </p:spTree>
    <p:extLst>
      <p:ext uri="{BB962C8B-B14F-4D97-AF65-F5344CB8AC3E}">
        <p14:creationId xmlns:p14="http://schemas.microsoft.com/office/powerpoint/2010/main" val="320531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20076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a:p>
        </p:txBody>
      </p:sp>
    </p:spTree>
    <p:extLst>
      <p:ext uri="{BB962C8B-B14F-4D97-AF65-F5344CB8AC3E}">
        <p14:creationId xmlns:p14="http://schemas.microsoft.com/office/powerpoint/2010/main" val="1007340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209881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3919105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427379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42155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226635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3672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160942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Functional vs. Non-functional</a:t>
            </a:r>
          </a:p>
          <a:p>
            <a:r>
              <a:rPr lang="en-US" dirty="0"/>
              <a:t>External vs Internal </a:t>
            </a:r>
          </a:p>
          <a:p>
            <a:r>
              <a:rPr lang="en-US" dirty="0"/>
              <a:t>Technical Debt</a:t>
            </a:r>
          </a:p>
          <a:p>
            <a:endParaRPr lang="en-US" dirty="0"/>
          </a:p>
          <a:p>
            <a:r>
              <a:rPr lang="en-US" dirty="0"/>
              <a:t>Metrics</a:t>
            </a:r>
          </a:p>
          <a:p>
            <a:endParaRPr lang="en-US" dirty="0"/>
          </a:p>
          <a:p>
            <a:r>
              <a:rPr lang="en-US" dirty="0"/>
              <a:t>Because if you don’t invest in non-functional quality attributes, you will not be able to deliver your functional quality attributes effectively going forward. </a:t>
            </a:r>
          </a:p>
          <a:p>
            <a:endParaRPr lang="en-US" dirty="0"/>
          </a:p>
          <a:p>
            <a:r>
              <a:rPr lang="en-US" sz="1200" b="0" i="0" kern="1200" dirty="0">
                <a:solidFill>
                  <a:schemeClr val="tx1"/>
                </a:solidFill>
                <a:effectLst/>
                <a:latin typeface="+mn-lt"/>
                <a:ea typeface="+mn-ea"/>
                <a:cs typeface="+mn-cs"/>
              </a:rPr>
              <a:t>Simple and computable</a:t>
            </a:r>
          </a:p>
          <a:p>
            <a:r>
              <a:rPr lang="en-US" sz="1200" b="0" i="0" kern="1200" dirty="0">
                <a:solidFill>
                  <a:schemeClr val="tx1"/>
                </a:solidFill>
                <a:effectLst/>
                <a:latin typeface="+mn-lt"/>
                <a:ea typeface="+mn-ea"/>
                <a:cs typeface="+mn-cs"/>
              </a:rPr>
              <a:t>Consistent and unambiguous (objective)</a:t>
            </a:r>
          </a:p>
          <a:p>
            <a:r>
              <a:rPr lang="en-US" sz="1200" b="0" i="0" kern="1200" dirty="0">
                <a:solidFill>
                  <a:schemeClr val="tx1"/>
                </a:solidFill>
                <a:effectLst/>
                <a:latin typeface="+mn-lt"/>
                <a:ea typeface="+mn-ea"/>
                <a:cs typeface="+mn-cs"/>
              </a:rPr>
              <a:t>Use consistent units of measurement</a:t>
            </a:r>
          </a:p>
          <a:p>
            <a:r>
              <a:rPr lang="en-US" sz="1200" b="0" i="0" kern="1200" dirty="0">
                <a:solidFill>
                  <a:schemeClr val="tx1"/>
                </a:solidFill>
                <a:effectLst/>
                <a:latin typeface="+mn-lt"/>
                <a:ea typeface="+mn-ea"/>
                <a:cs typeface="+mn-cs"/>
              </a:rPr>
              <a:t>Independent of programming languages</a:t>
            </a:r>
          </a:p>
          <a:p>
            <a:r>
              <a:rPr lang="en-US" sz="1200" b="0" i="0" kern="1200" dirty="0">
                <a:solidFill>
                  <a:schemeClr val="tx1"/>
                </a:solidFill>
                <a:effectLst/>
                <a:latin typeface="+mn-lt"/>
                <a:ea typeface="+mn-ea"/>
                <a:cs typeface="+mn-cs"/>
              </a:rPr>
              <a:t>Easy to calibrate and adaptable</a:t>
            </a:r>
          </a:p>
          <a:p>
            <a:r>
              <a:rPr lang="en-US" sz="1200" b="0" i="0" kern="1200" dirty="0">
                <a:solidFill>
                  <a:schemeClr val="tx1"/>
                </a:solidFill>
                <a:effectLst/>
                <a:latin typeface="+mn-lt"/>
                <a:ea typeface="+mn-ea"/>
                <a:cs typeface="+mn-cs"/>
              </a:rPr>
              <a:t>Easy and cost-effective to obtain</a:t>
            </a:r>
          </a:p>
          <a:p>
            <a:r>
              <a:rPr lang="en-US" sz="1200" b="0" i="0" kern="1200" dirty="0">
                <a:solidFill>
                  <a:schemeClr val="tx1"/>
                </a:solidFill>
                <a:effectLst/>
                <a:latin typeface="+mn-lt"/>
                <a:ea typeface="+mn-ea"/>
                <a:cs typeface="+mn-cs"/>
              </a:rPr>
              <a:t>Able to be validated for accuracy and reliability</a:t>
            </a:r>
          </a:p>
          <a:p>
            <a:r>
              <a:rPr lang="en-US" sz="1200" b="0" i="0" kern="1200" dirty="0">
                <a:solidFill>
                  <a:schemeClr val="tx1"/>
                </a:solidFill>
                <a:effectLst/>
                <a:latin typeface="+mn-lt"/>
                <a:ea typeface="+mn-ea"/>
                <a:cs typeface="+mn-cs"/>
              </a:rPr>
              <a:t>Relevant to the development of high-quality software products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to goals. Often sets of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are communicated to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development teams as goals. ...</a:t>
            </a:r>
          </a:p>
          <a:p>
            <a:r>
              <a:rPr lang="en-US" sz="1200" b="0" i="0" kern="1200" dirty="0">
                <a:solidFill>
                  <a:schemeClr val="tx1"/>
                </a:solidFill>
                <a:effectLst/>
                <a:latin typeface="+mn-lt"/>
                <a:ea typeface="+mn-ea"/>
                <a:cs typeface="+mn-cs"/>
              </a:rPr>
              <a:t>Track trends, not numbers. ...</a:t>
            </a:r>
          </a:p>
          <a:p>
            <a:r>
              <a:rPr lang="en-US" sz="1200" b="0" i="0" kern="1200" dirty="0">
                <a:solidFill>
                  <a:schemeClr val="tx1"/>
                </a:solidFill>
                <a:effectLst/>
                <a:latin typeface="+mn-lt"/>
                <a:ea typeface="+mn-ea"/>
                <a:cs typeface="+mn-cs"/>
              </a:rPr>
              <a:t>Set shorter measurement periods. ...</a:t>
            </a:r>
          </a:p>
          <a:p>
            <a:r>
              <a:rPr lang="en-US" sz="1200" b="0" i="0" kern="1200" dirty="0">
                <a:solidFill>
                  <a:schemeClr val="tx1"/>
                </a:solidFill>
                <a:effectLst/>
                <a:latin typeface="+mn-lt"/>
                <a:ea typeface="+mn-ea"/>
                <a:cs typeface="+mn-cs"/>
              </a:rPr>
              <a:t>Stop using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that do not lead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Formal code metrics</a:t>
            </a:r>
            <a:r>
              <a:rPr lang="en-US" sz="1200" b="0" i="0" kern="1200" dirty="0">
                <a:solidFill>
                  <a:schemeClr val="tx1"/>
                </a:solidFill>
                <a:effectLst/>
                <a:latin typeface="+mn-lt"/>
                <a:ea typeface="+mn-ea"/>
                <a:cs typeface="+mn-cs"/>
              </a:rPr>
              <a:t>—Such as Lines of Code (LOC), code complexity, Instruction Path Length, etc. In modern development environments, these are considered less useful.</a:t>
            </a:r>
          </a:p>
          <a:p>
            <a:r>
              <a:rPr lang="en-US" sz="1200" b="1" i="0" kern="1200" dirty="0">
                <a:solidFill>
                  <a:schemeClr val="tx1"/>
                </a:solidFill>
                <a:effectLst/>
                <a:latin typeface="+mn-lt"/>
                <a:ea typeface="+mn-ea"/>
                <a:cs typeface="+mn-cs"/>
              </a:rPr>
              <a:t>Developer productivity metrics</a:t>
            </a:r>
            <a:r>
              <a:rPr lang="en-US" sz="1200" b="0" i="0" kern="1200" dirty="0">
                <a:solidFill>
                  <a:schemeClr val="tx1"/>
                </a:solidFill>
                <a:effectLst/>
                <a:latin typeface="+mn-lt"/>
                <a:ea typeface="+mn-ea"/>
                <a:cs typeface="+mn-cs"/>
              </a:rPr>
              <a:t>—Such as active days, assignment scope, efficiency and code churn. These metrics can help you understand how much time and work developers are investing in a software project.</a:t>
            </a:r>
          </a:p>
          <a:p>
            <a:r>
              <a:rPr lang="en-US" sz="1200" b="1" i="0" u="none" strike="noStrike" kern="1200" dirty="0">
                <a:solidFill>
                  <a:schemeClr val="tx1"/>
                </a:solidFill>
                <a:effectLst/>
                <a:latin typeface="+mn-lt"/>
                <a:ea typeface="+mn-ea"/>
                <a:cs typeface="+mn-cs"/>
                <a:hlinkClick r:id="rId3"/>
              </a:rPr>
              <a:t>Agile process metrics</a:t>
            </a:r>
            <a:r>
              <a:rPr lang="en-US" sz="1200" b="0" i="0" kern="1200" dirty="0">
                <a:solidFill>
                  <a:schemeClr val="tx1"/>
                </a:solidFill>
                <a:effectLst/>
                <a:latin typeface="+mn-lt"/>
                <a:ea typeface="+mn-ea"/>
                <a:cs typeface="+mn-cs"/>
              </a:rPr>
              <a:t>—Such as lead time, cycle time and velocity. They measure the progress of a dev team in producing working, shipping-quality software features.</a:t>
            </a:r>
          </a:p>
          <a:p>
            <a:r>
              <a:rPr lang="en-US" sz="1200" b="1" i="0" kern="1200" dirty="0">
                <a:solidFill>
                  <a:schemeClr val="tx1"/>
                </a:solidFill>
                <a:effectLst/>
                <a:latin typeface="+mn-lt"/>
                <a:ea typeface="+mn-ea"/>
                <a:cs typeface="+mn-cs"/>
              </a:rPr>
              <a:t>Operational metrics</a:t>
            </a:r>
            <a:r>
              <a:rPr lang="en-US" sz="1200" b="0" i="0" kern="1200" dirty="0">
                <a:solidFill>
                  <a:schemeClr val="tx1"/>
                </a:solidFill>
                <a:effectLst/>
                <a:latin typeface="+mn-lt"/>
                <a:ea typeface="+mn-ea"/>
                <a:cs typeface="+mn-cs"/>
              </a:rPr>
              <a:t>—Such as Mean Time Between Failures (MTBF) and Mean Time to Recover (MTTR). This checks how software is running in production and how effective operations staff are at maintaining it.</a:t>
            </a:r>
          </a:p>
          <a:p>
            <a:r>
              <a:rPr lang="en-US" sz="1200" b="1" i="0" u="none" strike="noStrike" kern="1200" dirty="0">
                <a:solidFill>
                  <a:schemeClr val="tx1"/>
                </a:solidFill>
                <a:effectLst/>
                <a:latin typeface="+mn-lt"/>
                <a:ea typeface="+mn-ea"/>
                <a:cs typeface="+mn-cs"/>
                <a:hlinkClick r:id="rId4"/>
              </a:rPr>
              <a:t>Test metrics</a:t>
            </a:r>
            <a:r>
              <a:rPr lang="en-US" sz="1200" b="0" i="0" kern="1200" dirty="0">
                <a:solidFill>
                  <a:schemeClr val="tx1"/>
                </a:solidFill>
                <a:effectLst/>
                <a:latin typeface="+mn-lt"/>
                <a:ea typeface="+mn-ea"/>
                <a:cs typeface="+mn-cs"/>
              </a:rPr>
              <a:t>—Such as code coverage, percent of automated tests, and defects in production. This measures how comprehensively a system is tested, which should be correlated with software quality.</a:t>
            </a:r>
          </a:p>
          <a:p>
            <a:r>
              <a:rPr lang="en-US" sz="1200" b="1" i="0" kern="1200" dirty="0">
                <a:solidFill>
                  <a:schemeClr val="tx1"/>
                </a:solidFill>
                <a:effectLst/>
                <a:latin typeface="+mn-lt"/>
                <a:ea typeface="+mn-ea"/>
                <a:cs typeface="+mn-cs"/>
              </a:rPr>
              <a:t>Customer satisfaction</a:t>
            </a:r>
            <a:r>
              <a:rPr lang="en-US" sz="1200" b="0" i="0" kern="1200" dirty="0">
                <a:solidFill>
                  <a:schemeClr val="tx1"/>
                </a:solidFill>
                <a:effectLst/>
                <a:latin typeface="+mn-lt"/>
                <a:ea typeface="+mn-ea"/>
                <a:cs typeface="+mn-cs"/>
              </a:rPr>
              <a:t>—Such as Net Promoter Score (NPS), Customer Effort Score (CES) and Customer Satisfaction Score (CSAT). The ultimate measurement of how customers experience the software and their interaction with the software vendor.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45</a:t>
            </a:fld>
            <a:endParaRPr lang="en-US"/>
          </a:p>
        </p:txBody>
      </p:sp>
    </p:spTree>
    <p:extLst>
      <p:ext uri="{BB962C8B-B14F-4D97-AF65-F5344CB8AC3E}">
        <p14:creationId xmlns:p14="http://schemas.microsoft.com/office/powerpoint/2010/main" val="176943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397059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2363714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3944655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1675121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2334367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References:</a:t>
            </a:r>
          </a:p>
          <a:p>
            <a:r>
              <a:rPr lang="en-US" sz="1000" dirty="0"/>
              <a:t>https://www.ibm.com/developerworks/library/d-estimation-agile-or-conventional-trs/index.html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https://tcagley.wordpress.com/2013/11/06/questions-i-am-frequently-asked-what-is-the-difference-between-story-points-and-function-points/</a:t>
            </a:r>
          </a:p>
          <a:p>
            <a:r>
              <a:rPr lang="en-US" sz="1000" dirty="0"/>
              <a:t>https://tcagley.wordpress.com/2013/11/05/questions-i-am-frequently-asked-what-is-a-function-point/</a:t>
            </a:r>
          </a:p>
          <a:p>
            <a:endParaRPr lang="en-US" sz="1000" dirty="0"/>
          </a:p>
          <a:p>
            <a:r>
              <a:rPr lang="en-US" sz="1000" dirty="0"/>
              <a:t>https://en.wikipedia.org/wiki/Planning_poker</a:t>
            </a:r>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357272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On-Time and On-Budget and Change Requests</a:t>
            </a:r>
          </a:p>
          <a:p>
            <a:r>
              <a:rPr lang="en-US" dirty="0"/>
              <a:t>Business Partner Satisfaction Game-ability… India experience</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52</a:t>
            </a:fld>
            <a:endParaRPr lang="en-US"/>
          </a:p>
        </p:txBody>
      </p:sp>
    </p:spTree>
    <p:extLst>
      <p:ext uri="{BB962C8B-B14F-4D97-AF65-F5344CB8AC3E}">
        <p14:creationId xmlns:p14="http://schemas.microsoft.com/office/powerpoint/2010/main" val="1108989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53</a:t>
            </a:fld>
            <a:endParaRPr lang="en-US" dirty="0"/>
          </a:p>
        </p:txBody>
      </p:sp>
    </p:spTree>
    <p:extLst>
      <p:ext uri="{BB962C8B-B14F-4D97-AF65-F5344CB8AC3E}">
        <p14:creationId xmlns:p14="http://schemas.microsoft.com/office/powerpoint/2010/main" val="23301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2352331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57</a:t>
            </a:fld>
            <a:endParaRPr lang="en-US"/>
          </a:p>
        </p:txBody>
      </p:sp>
    </p:spTree>
    <p:extLst>
      <p:ext uri="{BB962C8B-B14F-4D97-AF65-F5344CB8AC3E}">
        <p14:creationId xmlns:p14="http://schemas.microsoft.com/office/powerpoint/2010/main" val="647523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606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967772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62</a:t>
            </a:fld>
            <a:endParaRPr lang="en-US"/>
          </a:p>
        </p:txBody>
      </p:sp>
    </p:spTree>
    <p:extLst>
      <p:ext uri="{BB962C8B-B14F-4D97-AF65-F5344CB8AC3E}">
        <p14:creationId xmlns:p14="http://schemas.microsoft.com/office/powerpoint/2010/main" val="4082451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63</a:t>
            </a:fld>
            <a:endParaRPr lang="en-US"/>
          </a:p>
        </p:txBody>
      </p:sp>
    </p:spTree>
    <p:extLst>
      <p:ext uri="{BB962C8B-B14F-4D97-AF65-F5344CB8AC3E}">
        <p14:creationId xmlns:p14="http://schemas.microsoft.com/office/powerpoint/2010/main" val="2667842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2697156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2893802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393433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4168674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449101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2812658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70</a:t>
            </a:fld>
            <a:endParaRPr lang="en-US" dirty="0"/>
          </a:p>
        </p:txBody>
      </p:sp>
    </p:spTree>
    <p:extLst>
      <p:ext uri="{BB962C8B-B14F-4D97-AF65-F5344CB8AC3E}">
        <p14:creationId xmlns:p14="http://schemas.microsoft.com/office/powerpoint/2010/main" val="1202605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71</a:t>
            </a:fld>
            <a:endParaRPr lang="en-US" dirty="0"/>
          </a:p>
        </p:txBody>
      </p:sp>
    </p:spTree>
    <p:extLst>
      <p:ext uri="{BB962C8B-B14F-4D97-AF65-F5344CB8AC3E}">
        <p14:creationId xmlns:p14="http://schemas.microsoft.com/office/powerpoint/2010/main" val="310247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https://developer.mozilla.org/en-US/docs/Web/HTTP/CORS</a:t>
            </a:r>
          </a:p>
          <a:p>
            <a:endParaRPr lang="en-US" dirty="0"/>
          </a:p>
          <a:p>
            <a:r>
              <a:rPr lang="en-US" dirty="0"/>
              <a:t>https://www.youtube.com/watch?v=o8puzjzpjqo</a:t>
            </a:r>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0528787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2421738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73</a:t>
            </a:fld>
            <a:endParaRPr lang="en-US" dirty="0"/>
          </a:p>
        </p:txBody>
      </p:sp>
    </p:spTree>
    <p:extLst>
      <p:ext uri="{BB962C8B-B14F-4D97-AF65-F5344CB8AC3E}">
        <p14:creationId xmlns:p14="http://schemas.microsoft.com/office/powerpoint/2010/main" val="32060474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74</a:t>
            </a:fld>
            <a:endParaRPr lang="en-US" dirty="0"/>
          </a:p>
        </p:txBody>
      </p:sp>
    </p:spTree>
    <p:extLst>
      <p:ext uri="{BB962C8B-B14F-4D97-AF65-F5344CB8AC3E}">
        <p14:creationId xmlns:p14="http://schemas.microsoft.com/office/powerpoint/2010/main" val="243469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75</a:t>
            </a:fld>
            <a:endParaRPr lang="en-US" dirty="0"/>
          </a:p>
        </p:txBody>
      </p:sp>
    </p:spTree>
    <p:extLst>
      <p:ext uri="{BB962C8B-B14F-4D97-AF65-F5344CB8AC3E}">
        <p14:creationId xmlns:p14="http://schemas.microsoft.com/office/powerpoint/2010/main" val="7114831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76</a:t>
            </a:fld>
            <a:endParaRPr lang="en-US" dirty="0"/>
          </a:p>
        </p:txBody>
      </p:sp>
    </p:spTree>
    <p:extLst>
      <p:ext uri="{BB962C8B-B14F-4D97-AF65-F5344CB8AC3E}">
        <p14:creationId xmlns:p14="http://schemas.microsoft.com/office/powerpoint/2010/main" val="3835240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Lab API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77</a:t>
            </a:fld>
            <a:endParaRPr lang="en-US" dirty="0"/>
          </a:p>
        </p:txBody>
      </p:sp>
    </p:spTree>
    <p:extLst>
      <p:ext uri="{BB962C8B-B14F-4D97-AF65-F5344CB8AC3E}">
        <p14:creationId xmlns:p14="http://schemas.microsoft.com/office/powerpoint/2010/main" val="2812021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79</a:t>
            </a:fld>
            <a:endParaRPr lang="en-US" dirty="0"/>
          </a:p>
        </p:txBody>
      </p:sp>
    </p:spTree>
    <p:extLst>
      <p:ext uri="{BB962C8B-B14F-4D97-AF65-F5344CB8AC3E}">
        <p14:creationId xmlns:p14="http://schemas.microsoft.com/office/powerpoint/2010/main" val="2176431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a:t>
            </a:r>
          </a:p>
          <a:p>
            <a:r>
              <a:rPr lang="en-US" dirty="0"/>
              <a:t>Los Angeles </a:t>
            </a:r>
          </a:p>
          <a:p>
            <a:r>
              <a:rPr lang="en-US" dirty="0"/>
              <a:t>Brisbane</a:t>
            </a:r>
          </a:p>
          <a:p>
            <a:r>
              <a:rPr lang="en-US" dirty="0"/>
              <a:t>Melbourne</a:t>
            </a:r>
          </a:p>
          <a:p>
            <a:r>
              <a:rPr lang="en-US" dirty="0"/>
              <a:t>Singapore</a:t>
            </a:r>
          </a:p>
          <a:p>
            <a:r>
              <a:rPr lang="en-US" dirty="0"/>
              <a:t>Mumbai</a:t>
            </a:r>
          </a:p>
          <a:p>
            <a:r>
              <a:rPr lang="en-US" dirty="0"/>
              <a:t>Frankfort</a:t>
            </a:r>
          </a:p>
          <a:p>
            <a:r>
              <a:rPr lang="en-US" dirty="0"/>
              <a:t>Chicago</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82</a:t>
            </a:fld>
            <a:endParaRPr lang="en-US"/>
          </a:p>
        </p:txBody>
      </p:sp>
    </p:spTree>
    <p:extLst>
      <p:ext uri="{BB962C8B-B14F-4D97-AF65-F5344CB8AC3E}">
        <p14:creationId xmlns:p14="http://schemas.microsoft.com/office/powerpoint/2010/main" val="3117455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a:p>
            <a:endParaRPr lang="en-US" sz="1000" dirty="0"/>
          </a:p>
          <a:p>
            <a:r>
              <a:rPr lang="en-US" sz="1000" dirty="0"/>
              <a:t>Configuration Management… Updates</a:t>
            </a:r>
          </a:p>
          <a:p>
            <a:r>
              <a:rPr lang="en-US" sz="1000" dirty="0"/>
              <a:t>Encapsulation</a:t>
            </a:r>
          </a:p>
          <a:p>
            <a:r>
              <a:rPr lang="en-US" sz="1000" dirty="0"/>
              <a:t>Small scale client server pattern deployed on large scale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83</a:t>
            </a:fld>
            <a:endParaRPr lang="en-US" dirty="0"/>
          </a:p>
        </p:txBody>
      </p:sp>
    </p:spTree>
    <p:extLst>
      <p:ext uri="{BB962C8B-B14F-4D97-AF65-F5344CB8AC3E}">
        <p14:creationId xmlns:p14="http://schemas.microsoft.com/office/powerpoint/2010/main" val="2021837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84</a:t>
            </a:fld>
            <a:endParaRPr lang="en-US"/>
          </a:p>
        </p:txBody>
      </p:sp>
    </p:spTree>
    <p:extLst>
      <p:ext uri="{BB962C8B-B14F-4D97-AF65-F5344CB8AC3E}">
        <p14:creationId xmlns:p14="http://schemas.microsoft.com/office/powerpoint/2010/main" val="73379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1940113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p:txBody>
      </p:sp>
      <p:sp>
        <p:nvSpPr>
          <p:cNvPr id="4" name="Slide Number Placeholder 3"/>
          <p:cNvSpPr>
            <a:spLocks noGrp="1"/>
          </p:cNvSpPr>
          <p:nvPr>
            <p:ph type="sldNum" sz="quarter" idx="10"/>
          </p:nvPr>
        </p:nvSpPr>
        <p:spPr/>
        <p:txBody>
          <a:bodyPr/>
          <a:lstStyle/>
          <a:p>
            <a:fld id="{5394DE12-7B9B-46AA-AC19-C30A49928B9B}" type="slidenum">
              <a:rPr lang="en-US" smtClean="0"/>
              <a:t>86</a:t>
            </a:fld>
            <a:endParaRPr lang="en-US" dirty="0"/>
          </a:p>
        </p:txBody>
      </p:sp>
    </p:spTree>
    <p:extLst>
      <p:ext uri="{BB962C8B-B14F-4D97-AF65-F5344CB8AC3E}">
        <p14:creationId xmlns:p14="http://schemas.microsoft.com/office/powerpoint/2010/main" val="10577161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87</a:t>
            </a:fld>
            <a:endParaRPr lang="en-US" dirty="0"/>
          </a:p>
        </p:txBody>
      </p:sp>
    </p:spTree>
    <p:extLst>
      <p:ext uri="{BB962C8B-B14F-4D97-AF65-F5344CB8AC3E}">
        <p14:creationId xmlns:p14="http://schemas.microsoft.com/office/powerpoint/2010/main" val="1597262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an alliance with Product Management (Jeremy) </a:t>
            </a:r>
          </a:p>
          <a:p>
            <a:r>
              <a:rPr lang="en-US" dirty="0"/>
              <a:t>Replace a project manager who had resigned with an Architect and hired a Manager/Architect into a development team supervisory spot </a:t>
            </a:r>
          </a:p>
          <a:p>
            <a:r>
              <a:rPr lang="en-US" dirty="0"/>
              <a:t>Combined Delivery and Project Management teams</a:t>
            </a:r>
          </a:p>
          <a:p>
            <a:r>
              <a:rPr lang="en-US" dirty="0"/>
              <a:t>Implemented Agile</a:t>
            </a:r>
          </a:p>
          <a:p>
            <a:r>
              <a:rPr lang="en-US" dirty="0"/>
              <a:t>Consolidated development within the company</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88</a:t>
            </a:fld>
            <a:endParaRPr lang="en-US"/>
          </a:p>
        </p:txBody>
      </p:sp>
    </p:spTree>
    <p:extLst>
      <p:ext uri="{BB962C8B-B14F-4D97-AF65-F5344CB8AC3E}">
        <p14:creationId xmlns:p14="http://schemas.microsoft.com/office/powerpoint/2010/main" val="9556227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89</a:t>
            </a:fld>
            <a:endParaRPr lang="en-US" dirty="0"/>
          </a:p>
        </p:txBody>
      </p:sp>
    </p:spTree>
    <p:extLst>
      <p:ext uri="{BB962C8B-B14F-4D97-AF65-F5344CB8AC3E}">
        <p14:creationId xmlns:p14="http://schemas.microsoft.com/office/powerpoint/2010/main" val="25800143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90</a:t>
            </a:fld>
            <a:endParaRPr lang="en-US" dirty="0"/>
          </a:p>
        </p:txBody>
      </p:sp>
    </p:spTree>
    <p:extLst>
      <p:ext uri="{BB962C8B-B14F-4D97-AF65-F5344CB8AC3E}">
        <p14:creationId xmlns:p14="http://schemas.microsoft.com/office/powerpoint/2010/main" val="30089596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91</a:t>
            </a:fld>
            <a:endParaRPr lang="en-US"/>
          </a:p>
        </p:txBody>
      </p:sp>
    </p:spTree>
    <p:extLst>
      <p:ext uri="{BB962C8B-B14F-4D97-AF65-F5344CB8AC3E}">
        <p14:creationId xmlns:p14="http://schemas.microsoft.com/office/powerpoint/2010/main" val="30214158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92</a:t>
            </a:fld>
            <a:endParaRPr lang="en-US" dirty="0"/>
          </a:p>
        </p:txBody>
      </p:sp>
    </p:spTree>
    <p:extLst>
      <p:ext uri="{BB962C8B-B14F-4D97-AF65-F5344CB8AC3E}">
        <p14:creationId xmlns:p14="http://schemas.microsoft.com/office/powerpoint/2010/main" val="1261112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4387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94</a:t>
            </a:fld>
            <a:endParaRPr lang="en-US" dirty="0"/>
          </a:p>
        </p:txBody>
      </p:sp>
    </p:spTree>
    <p:extLst>
      <p:ext uri="{BB962C8B-B14F-4D97-AF65-F5344CB8AC3E}">
        <p14:creationId xmlns:p14="http://schemas.microsoft.com/office/powerpoint/2010/main" val="1216295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237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96</a:t>
            </a:fld>
            <a:endParaRPr lang="en-US" dirty="0"/>
          </a:p>
        </p:txBody>
      </p:sp>
    </p:spTree>
    <p:extLst>
      <p:ext uri="{BB962C8B-B14F-4D97-AF65-F5344CB8AC3E}">
        <p14:creationId xmlns:p14="http://schemas.microsoft.com/office/powerpoint/2010/main" val="11804635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543025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829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9846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Reliability, Performance, Maintainability</a:t>
            </a:r>
          </a:p>
          <a:p>
            <a:r>
              <a:rPr lang="en-US" sz="1000" dirty="0"/>
              <a:t>Focus &amp; Periodization: Only Multi-GL (saying “no”)</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102</a:t>
            </a:fld>
            <a:endParaRPr lang="en-US" dirty="0"/>
          </a:p>
        </p:txBody>
      </p:sp>
    </p:spTree>
    <p:extLst>
      <p:ext uri="{BB962C8B-B14F-4D97-AF65-F5344CB8AC3E}">
        <p14:creationId xmlns:p14="http://schemas.microsoft.com/office/powerpoint/2010/main" val="3451141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104</a:t>
            </a:fld>
            <a:endParaRPr lang="en-US" dirty="0"/>
          </a:p>
        </p:txBody>
      </p:sp>
    </p:spTree>
    <p:extLst>
      <p:ext uri="{BB962C8B-B14F-4D97-AF65-F5344CB8AC3E}">
        <p14:creationId xmlns:p14="http://schemas.microsoft.com/office/powerpoint/2010/main" val="15296449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105</a:t>
            </a:fld>
            <a:endParaRPr lang="en-US" dirty="0"/>
          </a:p>
        </p:txBody>
      </p:sp>
    </p:spTree>
    <p:extLst>
      <p:ext uri="{BB962C8B-B14F-4D97-AF65-F5344CB8AC3E}">
        <p14:creationId xmlns:p14="http://schemas.microsoft.com/office/powerpoint/2010/main" val="4254370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106</a:t>
            </a:fld>
            <a:endParaRPr lang="en-US" dirty="0"/>
          </a:p>
        </p:txBody>
      </p:sp>
    </p:spTree>
    <p:extLst>
      <p:ext uri="{BB962C8B-B14F-4D97-AF65-F5344CB8AC3E}">
        <p14:creationId xmlns:p14="http://schemas.microsoft.com/office/powerpoint/2010/main" val="16038319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107</a:t>
            </a:fld>
            <a:endParaRPr lang="en-US" dirty="0"/>
          </a:p>
        </p:txBody>
      </p:sp>
    </p:spTree>
    <p:extLst>
      <p:ext uri="{BB962C8B-B14F-4D97-AF65-F5344CB8AC3E}">
        <p14:creationId xmlns:p14="http://schemas.microsoft.com/office/powerpoint/2010/main" val="770845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109</a:t>
            </a:fld>
            <a:endParaRPr lang="en-US"/>
          </a:p>
        </p:txBody>
      </p:sp>
    </p:spTree>
    <p:extLst>
      <p:ext uri="{BB962C8B-B14F-4D97-AF65-F5344CB8AC3E}">
        <p14:creationId xmlns:p14="http://schemas.microsoft.com/office/powerpoint/2010/main" val="3996354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12</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110</a:t>
            </a:fld>
            <a:endParaRPr lang="en-US" dirty="0"/>
          </a:p>
        </p:txBody>
      </p:sp>
    </p:spTree>
    <p:extLst>
      <p:ext uri="{BB962C8B-B14F-4D97-AF65-F5344CB8AC3E}">
        <p14:creationId xmlns:p14="http://schemas.microsoft.com/office/powerpoint/2010/main" val="2281877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111</a:t>
            </a:fld>
            <a:endParaRPr lang="en-US" dirty="0"/>
          </a:p>
        </p:txBody>
      </p:sp>
    </p:spTree>
    <p:extLst>
      <p:ext uri="{BB962C8B-B14F-4D97-AF65-F5344CB8AC3E}">
        <p14:creationId xmlns:p14="http://schemas.microsoft.com/office/powerpoint/2010/main" val="1336541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112</a:t>
            </a:fld>
            <a:endParaRPr lang="en-US" dirty="0"/>
          </a:p>
        </p:txBody>
      </p:sp>
    </p:spTree>
    <p:extLst>
      <p:ext uri="{BB962C8B-B14F-4D97-AF65-F5344CB8AC3E}">
        <p14:creationId xmlns:p14="http://schemas.microsoft.com/office/powerpoint/2010/main" val="661286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113</a:t>
            </a:fld>
            <a:endParaRPr lang="en-US" dirty="0"/>
          </a:p>
        </p:txBody>
      </p:sp>
    </p:spTree>
    <p:extLst>
      <p:ext uri="{BB962C8B-B14F-4D97-AF65-F5344CB8AC3E}">
        <p14:creationId xmlns:p14="http://schemas.microsoft.com/office/powerpoint/2010/main" val="3998328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114</a:t>
            </a:fld>
            <a:endParaRPr lang="en-US" dirty="0"/>
          </a:p>
        </p:txBody>
      </p:sp>
    </p:spTree>
    <p:extLst>
      <p:ext uri="{BB962C8B-B14F-4D97-AF65-F5344CB8AC3E}">
        <p14:creationId xmlns:p14="http://schemas.microsoft.com/office/powerpoint/2010/main" val="5518746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Sprints: 2 Week periods where deliverables are due and demos should be complete</a:t>
            </a:r>
          </a:p>
          <a:p>
            <a:r>
              <a:rPr lang="en-US" sz="1000" dirty="0"/>
              <a:t>Story Points (SP): Estimate of work that should be based on example deliverables. Generally not normalized between groups or teams. We will utilize ~30min to equal 1 SP</a:t>
            </a:r>
          </a:p>
          <a:p>
            <a:r>
              <a:rPr lang="en-US" sz="1000" dirty="0"/>
              <a:t>Hand out sprint planning sheet… 1 sheet per team</a:t>
            </a:r>
          </a:p>
        </p:txBody>
      </p:sp>
      <p:sp>
        <p:nvSpPr>
          <p:cNvPr id="4" name="Slide Number Placeholder 3"/>
          <p:cNvSpPr>
            <a:spLocks noGrp="1"/>
          </p:cNvSpPr>
          <p:nvPr>
            <p:ph type="sldNum" sz="quarter" idx="10"/>
          </p:nvPr>
        </p:nvSpPr>
        <p:spPr/>
        <p:txBody>
          <a:bodyPr/>
          <a:lstStyle/>
          <a:p>
            <a:fld id="{5394DE12-7B9B-46AA-AC19-C30A49928B9B}" type="slidenum">
              <a:rPr lang="en-US" smtClean="0"/>
              <a:t>115</a:t>
            </a:fld>
            <a:endParaRPr lang="en-US" dirty="0"/>
          </a:p>
        </p:txBody>
      </p:sp>
    </p:spTree>
    <p:extLst>
      <p:ext uri="{BB962C8B-B14F-4D97-AF65-F5344CB8AC3E}">
        <p14:creationId xmlns:p14="http://schemas.microsoft.com/office/powerpoint/2010/main" val="2072849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117</a:t>
            </a:fld>
            <a:endParaRPr lang="en-US" dirty="0"/>
          </a:p>
        </p:txBody>
      </p:sp>
    </p:spTree>
    <p:extLst>
      <p:ext uri="{BB962C8B-B14F-4D97-AF65-F5344CB8AC3E}">
        <p14:creationId xmlns:p14="http://schemas.microsoft.com/office/powerpoint/2010/main" val="1059173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118</a:t>
            </a:fld>
            <a:endParaRPr lang="en-US" dirty="0"/>
          </a:p>
        </p:txBody>
      </p:sp>
    </p:spTree>
    <p:extLst>
      <p:ext uri="{BB962C8B-B14F-4D97-AF65-F5344CB8AC3E}">
        <p14:creationId xmlns:p14="http://schemas.microsoft.com/office/powerpoint/2010/main" val="14405122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119</a:t>
            </a:fld>
            <a:endParaRPr lang="en-US" dirty="0"/>
          </a:p>
        </p:txBody>
      </p:sp>
    </p:spTree>
    <p:extLst>
      <p:ext uri="{BB962C8B-B14F-4D97-AF65-F5344CB8AC3E}">
        <p14:creationId xmlns:p14="http://schemas.microsoft.com/office/powerpoint/2010/main" val="4933967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120</a:t>
            </a:fld>
            <a:endParaRPr lang="en-US" dirty="0"/>
          </a:p>
        </p:txBody>
      </p:sp>
    </p:spTree>
    <p:extLst>
      <p:ext uri="{BB962C8B-B14F-4D97-AF65-F5344CB8AC3E}">
        <p14:creationId xmlns:p14="http://schemas.microsoft.com/office/powerpoint/2010/main" val="12860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1/31/20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1/31/20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nodej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epogue.info/cpsc-24700/assignments/my-first-website.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HTTP" TargetMode="External"/><Relationship Id="rId7" Type="http://schemas.openxmlformats.org/officeDocument/2006/relationships/hyperlink" Target="https://en.wikipedia.org/wiki/Mobile_app_developme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Object_database"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X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 Id="rId9" Type="http://schemas.openxmlformats.org/officeDocument/2006/relationships/image" Target="../media/image31.pn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Hypertext_Transfer_Protocol" TargetMode="External"/><Relationship Id="rId9" Type="http://schemas.openxmlformats.org/officeDocument/2006/relationships/image" Target="../media/image32.pn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Java_remote_method_invocation" TargetMode="External"/><Relationship Id="rId9" Type="http://schemas.openxmlformats.org/officeDocument/2006/relationships/image" Target="../media/image32.pn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Representational_state_transfer"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JSON"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en.wikipedia.org/wiki/SOAP" TargetMode="External"/><Relationship Id="rId5" Type="http://schemas.openxmlformats.org/officeDocument/2006/relationships/hyperlink" Target="https://en.wikipedia.org/wiki/XML-RPC"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XM" TargetMode="Externa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code.tutsplus.com/tutorials/rest-vs-grpc-battle-of-the-apis--cms-30711" TargetMode="External"/><Relationship Id="rId3" Type="http://schemas.openxmlformats.org/officeDocument/2006/relationships/hyperlink" Target="https://en.wikipedia.org/wiki/Web_service" TargetMode="External"/><Relationship Id="rId7" Type="http://schemas.openxmlformats.org/officeDocument/2006/relationships/hyperlink" Target="https://grpc.io/faq/"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en.wikipedia.org/wiki/GRPC" TargetMode="External"/><Relationship Id="rId11" Type="http://schemas.openxmlformats.org/officeDocument/2006/relationships/hyperlink" Target="https://en.wikipedia.org/wiki/Internet_protocol_suite" TargetMode="External"/><Relationship Id="rId5" Type="http://schemas.openxmlformats.org/officeDocument/2006/relationships/hyperlink" Target="https://en.wikipedia.org/wiki/Representational_state_transfer" TargetMode="External"/><Relationship Id="rId10" Type="http://schemas.openxmlformats.org/officeDocument/2006/relationships/image" Target="../media/image32.png"/><Relationship Id="rId4" Type="http://schemas.openxmlformats.org/officeDocument/2006/relationships/hyperlink" Target="https://en.wikipedia.org/wiki/JSON" TargetMode="External"/><Relationship Id="rId9" Type="http://schemas.openxmlformats.org/officeDocument/2006/relationships/hyperlink" Target="https://medium.com/@EmperorRXF/evaluating-performance-of-rest-vs-grpc-1b8bdf0b22da"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4" Type="http://schemas.openxmlformats.org/officeDocument/2006/relationships/hyperlink" Target="https://en.wikipedia.org/wiki/Hypertext_Transfer_Protocol"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4" Type="http://schemas.openxmlformats.org/officeDocument/2006/relationships/hyperlink" Target="https://en.wikipedia.org/wiki/Java_remote_method_invocation"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JSON" TargetMode="External"/><Relationship Id="rId3" Type="http://schemas.openxmlformats.org/officeDocument/2006/relationships/hyperlink" Target="https://en.wikipedia.org/wiki/GRPC" TargetMode="External"/><Relationship Id="rId7" Type="http://schemas.openxmlformats.org/officeDocument/2006/relationships/hyperlink" Target="https://en.wikipedia.org/wiki/SOAP"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en.wikipedia.org/wiki/XML-RPC" TargetMode="External"/><Relationship Id="rId5" Type="http://schemas.openxmlformats.org/officeDocument/2006/relationships/hyperlink" Target="https://en.wikipedia.org/wiki/XM" TargetMode="External"/><Relationship Id="rId4" Type="http://schemas.openxmlformats.org/officeDocument/2006/relationships/hyperlink" Target="https://en.wikipedia.org/wiki/Web_service" TargetMode="External"/><Relationship Id="rId9" Type="http://schemas.openxmlformats.org/officeDocument/2006/relationships/hyperlink" Target="https://en.wikipedia.org/wiki/Representational_state_transfer"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7" Type="http://schemas.openxmlformats.org/officeDocument/2006/relationships/hyperlink" Target="https://medium.com/@EmperorRXF/evaluating-performance-of-rest-vs-grpc-1b8bdf0b22da"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code.tutsplus.com/tutorials/rest-vs-grpc-battle-of-the-apis--cms-30711" TargetMode="External"/><Relationship Id="rId5" Type="http://schemas.openxmlformats.org/officeDocument/2006/relationships/hyperlink" Target="https://en.wikipedia.org/wiki/GRPC" TargetMode="External"/><Relationship Id="rId4" Type="http://schemas.openxmlformats.org/officeDocument/2006/relationships/hyperlink" Target="https://en.wikipedia.org/wiki/Representational_state_transfer"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spectrum.ieee.org/view-from-the-valley/at-work/tech-careers/sql-java-top-list-of-most-indemand-tech-skills"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6.tif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defRPr/>
            </a:pPr>
            <a:r>
              <a:rPr lang="en-US">
                <a:latin typeface="Verdana" pitchFamily="34" charset="0"/>
              </a:rPr>
              <a:t>|  Insert Presentation Title in View&gt;Master, View&gt;Header &amp; Footer | Month Day, YEAR</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A55AB4B0-39DD-41E9-BECB-B558D922A335}" type="slidenum">
              <a:rPr lang="en-US">
                <a:latin typeface="Verdana" pitchFamily="34" charset="0"/>
              </a:rPr>
              <a:pPr fontAlgn="base">
                <a:spcBef>
                  <a:spcPct val="0"/>
                </a:spcBef>
                <a:spcAft>
                  <a:spcPct val="0"/>
                </a:spcAft>
                <a:defRPr/>
              </a:pPr>
              <a:t>100</a:t>
            </a:fld>
            <a:endParaRPr lang="en-US">
              <a:latin typeface="Verdana" pitchFamily="34" charset="0"/>
            </a:endParaRPr>
          </a:p>
        </p:txBody>
      </p:sp>
      <p:graphicFrame>
        <p:nvGraphicFramePr>
          <p:cNvPr id="4" name="Chart 3"/>
          <p:cNvGraphicFramePr/>
          <p:nvPr/>
        </p:nvGraphicFramePr>
        <p:xfrm>
          <a:off x="1706880" y="626012"/>
          <a:ext cx="8817120" cy="531758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bwMode="auto">
          <a:xfrm>
            <a:off x="1890262" y="269876"/>
            <a:ext cx="8633738" cy="4789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fontAlgn="base" hangingPunct="0">
              <a:lnSpc>
                <a:spcPct val="90000"/>
              </a:lnSpc>
              <a:spcBef>
                <a:spcPct val="0"/>
              </a:spcBef>
              <a:spcAft>
                <a:spcPct val="0"/>
              </a:spcAft>
              <a:defRPr/>
            </a:pPr>
            <a:r>
              <a:rPr lang="en-US" b="1" kern="0" dirty="0">
                <a:solidFill>
                  <a:srgbClr val="367C2B"/>
                </a:solidFill>
                <a:latin typeface="Verdana"/>
              </a:rPr>
              <a:t>EQUIP 12.2 Story Points Delivered by Sprint </a:t>
            </a:r>
          </a:p>
        </p:txBody>
      </p:sp>
    </p:spTree>
    <p:extLst>
      <p:ext uri="{BB962C8B-B14F-4D97-AF65-F5344CB8AC3E}">
        <p14:creationId xmlns:p14="http://schemas.microsoft.com/office/powerpoint/2010/main" val="1802855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195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Brazil?</a:t>
            </a:r>
          </a:p>
        </p:txBody>
      </p:sp>
    </p:spTree>
    <p:extLst>
      <p:ext uri="{BB962C8B-B14F-4D97-AF65-F5344CB8AC3E}">
        <p14:creationId xmlns:p14="http://schemas.microsoft.com/office/powerpoint/2010/main" val="438371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62A-A58A-064A-B0B2-EB7067C28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D4303E-4278-ED44-AED9-FD971C9CD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832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More </a:t>
            </a:r>
            <a:r>
              <a:rPr lang="en-US" sz="4800" dirty="0" err="1"/>
              <a:t>SAFe</a:t>
            </a:r>
            <a:r>
              <a:rPr lang="en-US" sz="4800" dirty="0"/>
              <a:t> and how SDLCs </a:t>
            </a:r>
            <a:br>
              <a:rPr lang="en-US" sz="4800" dirty="0"/>
            </a:br>
            <a:r>
              <a:rPr lang="en-US" sz="4800" dirty="0"/>
              <a:t>impact testing</a:t>
            </a:r>
          </a:p>
        </p:txBody>
      </p:sp>
    </p:spTree>
    <p:extLst>
      <p:ext uri="{BB962C8B-B14F-4D97-AF65-F5344CB8AC3E}">
        <p14:creationId xmlns:p14="http://schemas.microsoft.com/office/powerpoint/2010/main" val="18200859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00878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rmAutofit fontScale="32500" lnSpcReduction="20000"/>
          </a:bodyPr>
          <a:lstStyle/>
          <a:p>
            <a:r>
              <a:rPr lang="en-US" sz="5500" dirty="0"/>
              <a:t>Never underestimate the value of good design and implementation (for testability, encapsulation, etc.) on the economics of testing… You can’t afford to test in quality!</a:t>
            </a:r>
          </a:p>
          <a:p>
            <a:r>
              <a:rPr lang="en-US" sz="5500" dirty="0"/>
              <a:t>Defects are exponentially more expensive to fix the longer the exist.</a:t>
            </a:r>
          </a:p>
          <a:p>
            <a:pPr lvl="1">
              <a:buFont typeface="Wingdings" panose="05000000000000000000" pitchFamily="2" charset="2"/>
              <a:buChar char="§"/>
            </a:pPr>
            <a:r>
              <a:rPr lang="en-US" sz="5100" dirty="0"/>
              <a:t>Unit - $200</a:t>
            </a:r>
          </a:p>
          <a:p>
            <a:pPr lvl="1">
              <a:buFont typeface="Wingdings" panose="05000000000000000000" pitchFamily="2" charset="2"/>
              <a:buChar char="§"/>
            </a:pPr>
            <a:r>
              <a:rPr lang="en-US" sz="5100" dirty="0"/>
              <a:t>Integration - $600</a:t>
            </a:r>
          </a:p>
          <a:p>
            <a:pPr lvl="1">
              <a:buFont typeface="Wingdings" panose="05000000000000000000" pitchFamily="2" charset="2"/>
              <a:buChar char="§"/>
            </a:pPr>
            <a:r>
              <a:rPr lang="en-US" sz="5100" dirty="0"/>
              <a:t>User Acceptance - $6,000</a:t>
            </a:r>
          </a:p>
          <a:p>
            <a:pPr lvl="1">
              <a:buFont typeface="Wingdings" panose="05000000000000000000" pitchFamily="2" charset="2"/>
              <a:buChar char="§"/>
            </a:pPr>
            <a:r>
              <a:rPr lang="en-US" sz="5100" dirty="0"/>
              <a:t>Production - $100,000+</a:t>
            </a:r>
          </a:p>
          <a:p>
            <a:r>
              <a:rPr lang="en-US" sz="5500" dirty="0"/>
              <a:t>Performance issues are often the most difficult and expensive defects to fix. They are often not found until the application if running under production load… which is often only when it is in production.</a:t>
            </a:r>
          </a:p>
          <a:p>
            <a:r>
              <a:rPr lang="en-US" sz="5500" dirty="0"/>
              <a:t>The permutations of modern software features, data, tools, environments, etc. quickly becomes unmanageable. Testability needs to be goal of nearly all non-trivial applications. </a:t>
            </a:r>
          </a:p>
          <a:p>
            <a:r>
              <a:rPr lang="en-US" sz="5500" dirty="0"/>
              <a:t>Developers need to be responsible for product quality. Tester should be able to minimize that chance that a defect makes it to production. </a:t>
            </a:r>
          </a:p>
          <a:p>
            <a:r>
              <a:rPr lang="en-US" sz="55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4087784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72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12206"/>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Virtuous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423090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15762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96605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336791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4222469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3026052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808793"/>
          </a:xfrm>
        </p:spPr>
        <p:txBody>
          <a:bodyPr>
            <a:normAutofit/>
          </a:bodyPr>
          <a:lstStyle/>
          <a:p>
            <a:r>
              <a:rPr lang="en-US" sz="4800" dirty="0"/>
              <a:t>Lab (report-out at 12:08)</a:t>
            </a:r>
          </a:p>
        </p:txBody>
      </p:sp>
      <p:sp>
        <p:nvSpPr>
          <p:cNvPr id="3" name="Content Placeholder 2">
            <a:extLst>
              <a:ext uri="{FF2B5EF4-FFF2-40B4-BE49-F238E27FC236}">
                <a16:creationId xmlns:a16="http://schemas.microsoft.com/office/drawing/2014/main" id="{384C868E-346E-4359-BF4F-AAEC6F6AA8BC}"/>
              </a:ext>
            </a:extLst>
          </p:cNvPr>
          <p:cNvSpPr txBox="1">
            <a:spLocks/>
          </p:cNvSpPr>
          <p:nvPr/>
        </p:nvSpPr>
        <p:spPr>
          <a:xfrm>
            <a:off x="838199" y="2019869"/>
            <a:ext cx="10515601" cy="4715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800" u="sng" dirty="0"/>
              <a:t>Lab Activities:</a:t>
            </a:r>
          </a:p>
          <a:p>
            <a:pPr marL="457200" indent="-457200" algn="l">
              <a:spcBef>
                <a:spcPts val="600"/>
              </a:spcBef>
              <a:buFont typeface="+mj-lt"/>
              <a:buAutoNum type="arabicPeriod"/>
            </a:pPr>
            <a:r>
              <a:rPr lang="en-US" sz="1800" dirty="0"/>
              <a:t>I need two volunteers to demo setting up a local NodeJS application… you can record it and submit the recording if you prefer </a:t>
            </a:r>
          </a:p>
          <a:p>
            <a:pPr marL="457200" indent="-457200" algn="l">
              <a:spcBef>
                <a:spcPts val="600"/>
              </a:spcBef>
              <a:buFont typeface="+mj-lt"/>
              <a:buAutoNum type="arabicPeriod"/>
            </a:pPr>
            <a:r>
              <a:rPr lang="en-US" sz="1800" dirty="0"/>
              <a:t>I need two volunteers to demo setting up a Azure NodeJS application… you can record it and submit the recording if you prefer </a:t>
            </a:r>
          </a:p>
          <a:p>
            <a:pPr marL="457200" indent="-457200" algn="l">
              <a:spcBef>
                <a:spcPts val="600"/>
              </a:spcBef>
              <a:buFont typeface="+mj-lt"/>
              <a:buAutoNum type="arabicPeriod"/>
            </a:pPr>
            <a:r>
              <a:rPr lang="en-US" sz="1800" dirty="0"/>
              <a:t>Complete initial Sprint 4 Discussion Board (DB) post… during class</a:t>
            </a:r>
          </a:p>
          <a:p>
            <a:pPr marL="457200" indent="-457200" algn="l">
              <a:spcBef>
                <a:spcPts val="600"/>
              </a:spcBef>
              <a:buFont typeface="+mj-lt"/>
              <a:buAutoNum type="arabicPeriod"/>
            </a:pPr>
            <a:r>
              <a:rPr lang="en-US" sz="1800" dirty="0"/>
              <a:t>Review and respond back (test/verify) to at least one DB post from a classmate… during class</a:t>
            </a:r>
          </a:p>
          <a:p>
            <a:pPr marL="457200" indent="-457200" algn="l">
              <a:spcBef>
                <a:spcPts val="600"/>
              </a:spcBef>
              <a:buFont typeface="+mj-lt"/>
              <a:buAutoNum type="arabicPeriod"/>
            </a:pPr>
            <a:r>
              <a:rPr lang="en-US" sz="1800" dirty="0"/>
              <a:t>Submit </a:t>
            </a:r>
            <a:r>
              <a:rPr lang="en-US" sz="1800" u="sng" dirty="0"/>
              <a:t>ALL</a:t>
            </a:r>
            <a:r>
              <a:rPr lang="en-US" sz="1800" dirty="0"/>
              <a:t> completed Presentations, Demos, and Roles played by the end of the day</a:t>
            </a:r>
          </a:p>
          <a:p>
            <a:pPr marL="457200" indent="-457200" algn="l">
              <a:spcBef>
                <a:spcPts val="600"/>
              </a:spcBef>
              <a:buFont typeface="+mj-lt"/>
              <a:buAutoNum type="arabicPeriod"/>
            </a:pPr>
            <a:r>
              <a:rPr lang="en-US" sz="1800" dirty="0"/>
              <a:t>Work on Team Backlog items</a:t>
            </a:r>
          </a:p>
        </p:txBody>
      </p:sp>
    </p:spTree>
    <p:extLst>
      <p:ext uri="{BB962C8B-B14F-4D97-AF65-F5344CB8AC3E}">
        <p14:creationId xmlns:p14="http://schemas.microsoft.com/office/powerpoint/2010/main" val="620731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83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3033211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41065810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a good metric?</a:t>
            </a:r>
          </a:p>
          <a:p>
            <a:r>
              <a:rPr lang="en-US" sz="2000" dirty="0"/>
              <a:t>Easy to measure and understand</a:t>
            </a:r>
          </a:p>
          <a:p>
            <a:r>
              <a:rPr lang="en-US" sz="2000" dirty="0"/>
              <a:t>Good approximation of reality… good correlation to performance</a:t>
            </a:r>
          </a:p>
          <a:p>
            <a:r>
              <a:rPr lang="en-US" sz="2000" dirty="0"/>
              <a:t>Drives positive behavior/action</a:t>
            </a:r>
          </a:p>
          <a:p>
            <a:r>
              <a:rPr lang="en-US" sz="2000" dirty="0"/>
              <a:t>Discourages “gaming the system”… and the impact of “gaming” is limited</a:t>
            </a:r>
          </a:p>
          <a:p>
            <a:r>
              <a:rPr lang="en-US" sz="2000" dirty="0"/>
              <a:t>Meaningful to the group that can impact the measurement</a:t>
            </a:r>
          </a:p>
          <a:p>
            <a:r>
              <a:rPr lang="en-US" sz="2000" dirty="0"/>
              <a:t>Comparable to other teams or companies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89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401805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656052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 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measure productivity 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91079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Release/PSI Planning</a:t>
            </a:r>
          </a:p>
        </p:txBody>
      </p:sp>
    </p:spTree>
    <p:extLst>
      <p:ext uri="{BB962C8B-B14F-4D97-AF65-F5344CB8AC3E}">
        <p14:creationId xmlns:p14="http://schemas.microsoft.com/office/powerpoint/2010/main" val="4008332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508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6" name="Picture 5">
            <a:extLst>
              <a:ext uri="{FF2B5EF4-FFF2-40B4-BE49-F238E27FC236}">
                <a16:creationId xmlns:a16="http://schemas.microsoft.com/office/drawing/2014/main" id="{B97B6EC3-A9CB-4225-9136-DD88B6EB3769}"/>
              </a:ext>
            </a:extLst>
          </p:cNvPr>
          <p:cNvPicPr>
            <a:picLocks noChangeAspect="1"/>
          </p:cNvPicPr>
          <p:nvPr/>
        </p:nvPicPr>
        <p:blipFill>
          <a:blip r:embed="rId2"/>
          <a:stretch>
            <a:fillRect/>
          </a:stretch>
        </p:blipFill>
        <p:spPr>
          <a:xfrm>
            <a:off x="949979" y="1972497"/>
            <a:ext cx="3588028" cy="978553"/>
          </a:xfrm>
          <a:prstGeom prst="rect">
            <a:avLst/>
          </a:prstGeom>
        </p:spPr>
      </p:pic>
      <p:pic>
        <p:nvPicPr>
          <p:cNvPr id="8" name="Picture 7">
            <a:extLst>
              <a:ext uri="{FF2B5EF4-FFF2-40B4-BE49-F238E27FC236}">
                <a16:creationId xmlns:a16="http://schemas.microsoft.com/office/drawing/2014/main" id="{80773B42-E578-486D-B5ED-5CC28DE4C231}"/>
              </a:ext>
            </a:extLst>
          </p:cNvPr>
          <p:cNvPicPr>
            <a:picLocks noChangeAspect="1"/>
          </p:cNvPicPr>
          <p:nvPr/>
        </p:nvPicPr>
        <p:blipFill>
          <a:blip r:embed="rId3"/>
          <a:stretch>
            <a:fillRect/>
          </a:stretch>
        </p:blipFill>
        <p:spPr>
          <a:xfrm>
            <a:off x="5968252" y="3099838"/>
            <a:ext cx="3258951" cy="1001826"/>
          </a:xfrm>
          <a:prstGeom prst="rect">
            <a:avLst/>
          </a:prstGeom>
        </p:spPr>
      </p:pic>
      <p:pic>
        <p:nvPicPr>
          <p:cNvPr id="9" name="Picture 8">
            <a:extLst>
              <a:ext uri="{FF2B5EF4-FFF2-40B4-BE49-F238E27FC236}">
                <a16:creationId xmlns:a16="http://schemas.microsoft.com/office/drawing/2014/main" id="{79A217C6-C18F-4312-803B-BB9576966474}"/>
              </a:ext>
            </a:extLst>
          </p:cNvPr>
          <p:cNvPicPr>
            <a:picLocks noChangeAspect="1"/>
          </p:cNvPicPr>
          <p:nvPr/>
        </p:nvPicPr>
        <p:blipFill>
          <a:blip r:embed="rId4"/>
          <a:stretch>
            <a:fillRect/>
          </a:stretch>
        </p:blipFill>
        <p:spPr>
          <a:xfrm>
            <a:off x="1745877" y="4652081"/>
            <a:ext cx="6669018" cy="1001826"/>
          </a:xfrm>
          <a:prstGeom prst="rect">
            <a:avLst/>
          </a:prstGeom>
        </p:spPr>
      </p:pic>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5"/>
          <a:stretch>
            <a:fillRect/>
          </a:stretch>
        </p:blipFill>
        <p:spPr>
          <a:xfrm>
            <a:off x="3834429" y="6116920"/>
            <a:ext cx="7647213" cy="300598"/>
          </a:xfrm>
          <a:prstGeom prst="rect">
            <a:avLst/>
          </a:prstGeom>
        </p:spPr>
      </p:pic>
    </p:spTree>
    <p:extLst>
      <p:ext uri="{BB962C8B-B14F-4D97-AF65-F5344CB8AC3E}">
        <p14:creationId xmlns:p14="http://schemas.microsoft.com/office/powerpoint/2010/main" val="40929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2"/>
          <a:stretch>
            <a:fillRect/>
          </a:stretch>
        </p:blipFill>
        <p:spPr>
          <a:xfrm>
            <a:off x="2079588" y="5135285"/>
            <a:ext cx="7647213" cy="300598"/>
          </a:xfrm>
          <a:prstGeom prst="rect">
            <a:avLst/>
          </a:prstGeom>
        </p:spPr>
      </p:pic>
      <p:pic>
        <p:nvPicPr>
          <p:cNvPr id="3" name="Picture 2">
            <a:extLst>
              <a:ext uri="{FF2B5EF4-FFF2-40B4-BE49-F238E27FC236}">
                <a16:creationId xmlns:a16="http://schemas.microsoft.com/office/drawing/2014/main" id="{FF8E4B6E-2B84-431A-B638-C6131FA178FD}"/>
              </a:ext>
            </a:extLst>
          </p:cNvPr>
          <p:cNvPicPr>
            <a:picLocks noChangeAspect="1"/>
          </p:cNvPicPr>
          <p:nvPr/>
        </p:nvPicPr>
        <p:blipFill>
          <a:blip r:embed="rId3"/>
          <a:stretch>
            <a:fillRect/>
          </a:stretch>
        </p:blipFill>
        <p:spPr>
          <a:xfrm>
            <a:off x="942975" y="1774450"/>
            <a:ext cx="5592917" cy="847725"/>
          </a:xfrm>
          <a:prstGeom prst="rect">
            <a:avLst/>
          </a:prstGeom>
        </p:spPr>
      </p:pic>
      <p:pic>
        <p:nvPicPr>
          <p:cNvPr id="4" name="Picture 3">
            <a:extLst>
              <a:ext uri="{FF2B5EF4-FFF2-40B4-BE49-F238E27FC236}">
                <a16:creationId xmlns:a16="http://schemas.microsoft.com/office/drawing/2014/main" id="{9CF164ED-65C5-4036-A0F4-7B0F1095FAF1}"/>
              </a:ext>
            </a:extLst>
          </p:cNvPr>
          <p:cNvPicPr>
            <a:picLocks noChangeAspect="1"/>
          </p:cNvPicPr>
          <p:nvPr/>
        </p:nvPicPr>
        <p:blipFill>
          <a:blip r:embed="rId4"/>
          <a:stretch>
            <a:fillRect/>
          </a:stretch>
        </p:blipFill>
        <p:spPr>
          <a:xfrm>
            <a:off x="6096000" y="3288180"/>
            <a:ext cx="2895600" cy="762000"/>
          </a:xfrm>
          <a:prstGeom prst="rect">
            <a:avLst/>
          </a:prstGeom>
        </p:spPr>
      </p:pic>
    </p:spTree>
    <p:extLst>
      <p:ext uri="{BB962C8B-B14F-4D97-AF65-F5344CB8AC3E}">
        <p14:creationId xmlns:p14="http://schemas.microsoft.com/office/powerpoint/2010/main" val="16260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grpSp>
        <p:nvGrpSpPr>
          <p:cNvPr id="5" name="Group 4">
            <a:extLst>
              <a:ext uri="{FF2B5EF4-FFF2-40B4-BE49-F238E27FC236}">
                <a16:creationId xmlns:a16="http://schemas.microsoft.com/office/drawing/2014/main" id="{99EE77C0-CED6-4A50-99F2-7DAA0CBFD71B}"/>
              </a:ext>
            </a:extLst>
          </p:cNvPr>
          <p:cNvGrpSpPr/>
          <p:nvPr/>
        </p:nvGrpSpPr>
        <p:grpSpPr>
          <a:xfrm>
            <a:off x="2871227" y="4109557"/>
            <a:ext cx="9048068" cy="2115510"/>
            <a:chOff x="914680" y="2066364"/>
            <a:chExt cx="9048068" cy="2115510"/>
          </a:xfrm>
        </p:grpSpPr>
        <p:pic>
          <p:nvPicPr>
            <p:cNvPr id="3" name="Picture 2">
              <a:extLst>
                <a:ext uri="{FF2B5EF4-FFF2-40B4-BE49-F238E27FC236}">
                  <a16:creationId xmlns:a16="http://schemas.microsoft.com/office/drawing/2014/main" id="{6E86508F-96D4-4C73-95BD-F718007B5499}"/>
                </a:ext>
              </a:extLst>
            </p:cNvPr>
            <p:cNvPicPr>
              <a:picLocks noChangeAspect="1"/>
            </p:cNvPicPr>
            <p:nvPr/>
          </p:nvPicPr>
          <p:blipFill>
            <a:blip r:embed="rId2"/>
            <a:stretch>
              <a:fillRect/>
            </a:stretch>
          </p:blipFill>
          <p:spPr>
            <a:xfrm>
              <a:off x="914680" y="2066364"/>
              <a:ext cx="9048068" cy="764241"/>
            </a:xfrm>
            <a:prstGeom prst="rect">
              <a:avLst/>
            </a:prstGeom>
          </p:spPr>
        </p:pic>
        <p:pic>
          <p:nvPicPr>
            <p:cNvPr id="4" name="Picture 3">
              <a:extLst>
                <a:ext uri="{FF2B5EF4-FFF2-40B4-BE49-F238E27FC236}">
                  <a16:creationId xmlns:a16="http://schemas.microsoft.com/office/drawing/2014/main" id="{797B1EF6-E4D8-4A49-BF42-98244353F5E3}"/>
                </a:ext>
              </a:extLst>
            </p:cNvPr>
            <p:cNvPicPr>
              <a:picLocks noChangeAspect="1"/>
            </p:cNvPicPr>
            <p:nvPr/>
          </p:nvPicPr>
          <p:blipFill>
            <a:blip r:embed="rId3"/>
            <a:stretch>
              <a:fillRect/>
            </a:stretch>
          </p:blipFill>
          <p:spPr>
            <a:xfrm>
              <a:off x="1397653" y="2967037"/>
              <a:ext cx="7652218" cy="1214837"/>
            </a:xfrm>
            <a:prstGeom prst="rect">
              <a:avLst/>
            </a:prstGeom>
          </p:spPr>
        </p:pic>
      </p:grpSp>
      <p:grpSp>
        <p:nvGrpSpPr>
          <p:cNvPr id="13" name="Group 12">
            <a:extLst>
              <a:ext uri="{FF2B5EF4-FFF2-40B4-BE49-F238E27FC236}">
                <a16:creationId xmlns:a16="http://schemas.microsoft.com/office/drawing/2014/main" id="{C799A6D1-1605-4FA7-9F51-7531FD8C9782}"/>
              </a:ext>
            </a:extLst>
          </p:cNvPr>
          <p:cNvGrpSpPr/>
          <p:nvPr/>
        </p:nvGrpSpPr>
        <p:grpSpPr>
          <a:xfrm>
            <a:off x="838200" y="1690688"/>
            <a:ext cx="9185474" cy="1720733"/>
            <a:chOff x="4940673" y="2179964"/>
            <a:chExt cx="6667500" cy="1249036"/>
          </a:xfrm>
        </p:grpSpPr>
        <p:pic>
          <p:nvPicPr>
            <p:cNvPr id="14" name="Picture 13">
              <a:extLst>
                <a:ext uri="{FF2B5EF4-FFF2-40B4-BE49-F238E27FC236}">
                  <a16:creationId xmlns:a16="http://schemas.microsoft.com/office/drawing/2014/main" id="{EF218D75-F9B5-4883-8CAB-D0440520B6AB}"/>
                </a:ext>
              </a:extLst>
            </p:cNvPr>
            <p:cNvPicPr>
              <a:picLocks noChangeAspect="1"/>
            </p:cNvPicPr>
            <p:nvPr/>
          </p:nvPicPr>
          <p:blipFill>
            <a:blip r:embed="rId4"/>
            <a:stretch>
              <a:fillRect/>
            </a:stretch>
          </p:blipFill>
          <p:spPr>
            <a:xfrm>
              <a:off x="4940673" y="2179964"/>
              <a:ext cx="6667500" cy="552450"/>
            </a:xfrm>
            <a:prstGeom prst="rect">
              <a:avLst/>
            </a:prstGeom>
          </p:spPr>
        </p:pic>
        <p:pic>
          <p:nvPicPr>
            <p:cNvPr id="15" name="Picture 14">
              <a:extLst>
                <a:ext uri="{FF2B5EF4-FFF2-40B4-BE49-F238E27FC236}">
                  <a16:creationId xmlns:a16="http://schemas.microsoft.com/office/drawing/2014/main" id="{CF5423D6-30D2-4051-9756-353B42CE89DE}"/>
                </a:ext>
              </a:extLst>
            </p:cNvPr>
            <p:cNvPicPr>
              <a:picLocks noChangeAspect="1"/>
            </p:cNvPicPr>
            <p:nvPr/>
          </p:nvPicPr>
          <p:blipFill>
            <a:blip r:embed="rId5"/>
            <a:stretch>
              <a:fillRect/>
            </a:stretch>
          </p:blipFill>
          <p:spPr>
            <a:xfrm>
              <a:off x="5180760" y="2895600"/>
              <a:ext cx="5972175" cy="533400"/>
            </a:xfrm>
            <a:prstGeom prst="rect">
              <a:avLst/>
            </a:prstGeom>
          </p:spPr>
        </p:pic>
      </p:grpSp>
    </p:spTree>
    <p:extLst>
      <p:ext uri="{BB962C8B-B14F-4D97-AF65-F5344CB8AC3E}">
        <p14:creationId xmlns:p14="http://schemas.microsoft.com/office/powerpoint/2010/main" val="395267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307506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Observation</a:t>
            </a:r>
          </a:p>
        </p:txBody>
      </p:sp>
    </p:spTree>
    <p:extLst>
      <p:ext uri="{BB962C8B-B14F-4D97-AF65-F5344CB8AC3E}">
        <p14:creationId xmlns:p14="http://schemas.microsoft.com/office/powerpoint/2010/main" val="240683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6787100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230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33784-A5EB-4849-8A09-0CC57D71CFBC}"/>
              </a:ext>
            </a:extLst>
          </p:cNvPr>
          <p:cNvSpPr txBox="1"/>
          <p:nvPr/>
        </p:nvSpPr>
        <p:spPr>
          <a:xfrm>
            <a:off x="10799196" y="2210463"/>
            <a:ext cx="583814" cy="369332"/>
          </a:xfrm>
          <a:prstGeom prst="rect">
            <a:avLst/>
          </a:prstGeom>
          <a:noFill/>
          <a:ln w="25400">
            <a:solidFill>
              <a:schemeClr val="tx1"/>
            </a:solidFill>
          </a:ln>
        </p:spPr>
        <p:txBody>
          <a:bodyPr wrap="none" rtlCol="0">
            <a:spAutoFit/>
          </a:bodyPr>
          <a:lstStyle/>
          <a:p>
            <a:pPr algn="ctr"/>
            <a:r>
              <a:rPr lang="en-US" dirty="0"/>
              <a:t>15%</a:t>
            </a:r>
          </a:p>
        </p:txBody>
      </p:sp>
      <p:sp>
        <p:nvSpPr>
          <p:cNvPr id="4" name="TextBox 3">
            <a:extLst>
              <a:ext uri="{FF2B5EF4-FFF2-40B4-BE49-F238E27FC236}">
                <a16:creationId xmlns:a16="http://schemas.microsoft.com/office/drawing/2014/main" id="{E4272E07-F4BC-4B6F-891C-323D887E245E}"/>
              </a:ext>
            </a:extLst>
          </p:cNvPr>
          <p:cNvSpPr txBox="1"/>
          <p:nvPr/>
        </p:nvSpPr>
        <p:spPr>
          <a:xfrm>
            <a:off x="10799196" y="5416163"/>
            <a:ext cx="583814" cy="369332"/>
          </a:xfrm>
          <a:prstGeom prst="rect">
            <a:avLst/>
          </a:prstGeom>
          <a:noFill/>
          <a:ln w="25400">
            <a:solidFill>
              <a:schemeClr val="tx1"/>
            </a:solidFill>
          </a:ln>
        </p:spPr>
        <p:txBody>
          <a:bodyPr wrap="none" rtlCol="0">
            <a:spAutoFit/>
          </a:bodyPr>
          <a:lstStyle/>
          <a:p>
            <a:pPr algn="ctr"/>
            <a:r>
              <a:rPr lang="en-US" dirty="0"/>
              <a:t>85%</a:t>
            </a:r>
          </a:p>
        </p:txBody>
      </p:sp>
    </p:spTree>
    <p:extLst>
      <p:ext uri="{BB962C8B-B14F-4D97-AF65-F5344CB8AC3E}">
        <p14:creationId xmlns:p14="http://schemas.microsoft.com/office/powerpoint/2010/main" val="29453020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Select one of the following topics and perform a P&amp;D style architectural analysis of options, pros/cons, and recommendations for our class and our Azure, Node.js, and Express software as a service (Saas) environment.</a:t>
            </a:r>
          </a:p>
          <a:p>
            <a:pPr marL="0" indent="0">
              <a:buNone/>
            </a:pPr>
            <a:r>
              <a:rPr lang="en-US" sz="2000" dirty="0"/>
              <a:t>Try to pick out something that will be interesting to you and note that you will be asked to create a Agile style analysis with working code and a tutorial on the topic later in the class. </a:t>
            </a:r>
          </a:p>
          <a:p>
            <a:pPr marL="0" indent="0">
              <a:buNone/>
            </a:pPr>
            <a:r>
              <a:rPr lang="en-US" sz="2000" dirty="0"/>
              <a:t>Your resulting paper should be clear, concise, and specific, one to two typed pages in length  </a:t>
            </a:r>
          </a:p>
          <a:p>
            <a:pPr marL="457200" lvl="1" indent="0">
              <a:buNone/>
            </a:pPr>
            <a:endParaRPr lang="en-US" sz="1800" u="sng" dirty="0"/>
          </a:p>
          <a:p>
            <a:pPr marL="800100" lvl="1" indent="-342900">
              <a:buFont typeface="+mj-lt"/>
              <a:buAutoNum type="arabicPeriod"/>
            </a:pPr>
            <a:r>
              <a:rPr lang="en-US" sz="1800" dirty="0"/>
              <a:t>Utilizing Typescript in addition to JavaScript</a:t>
            </a:r>
          </a:p>
          <a:p>
            <a:pPr marL="800100" lvl="1" indent="-342900">
              <a:buFont typeface="+mj-lt"/>
              <a:buAutoNum type="arabicPeriod"/>
            </a:pPr>
            <a:r>
              <a:rPr lang="en-US" sz="1800" dirty="0"/>
              <a:t>Utilizing React instead of (or in addition to) Bootstrap </a:t>
            </a:r>
          </a:p>
          <a:p>
            <a:pPr marL="800100" lvl="1" indent="-342900">
              <a:buFont typeface="+mj-lt"/>
              <a:buAutoNum type="arabicPeriod"/>
            </a:pPr>
            <a:r>
              <a:rPr lang="en-US" sz="1800" dirty="0"/>
              <a:t>Utilizing Azure based Authentication/Authorization (preferably that can utilize our Office 465 credentials)</a:t>
            </a:r>
          </a:p>
          <a:p>
            <a:pPr marL="800100" lvl="1" indent="-342900">
              <a:buFont typeface="+mj-lt"/>
              <a:buAutoNum type="arabicPeriod"/>
            </a:pPr>
            <a:r>
              <a:rPr lang="en-US" sz="1800" dirty="0"/>
              <a:t>Utilizing Azure Tables</a:t>
            </a:r>
          </a:p>
          <a:p>
            <a:pPr marL="800100" lvl="1" indent="-342900">
              <a:buFont typeface="+mj-lt"/>
              <a:buAutoNum type="arabicPeriod"/>
            </a:pPr>
            <a:r>
              <a:rPr lang="en-US" sz="1800" dirty="0"/>
              <a:t>Utilizing Azure Functions</a:t>
            </a:r>
          </a:p>
          <a:p>
            <a:pPr marL="800100" lvl="1" indent="-342900">
              <a:buFont typeface="+mj-lt"/>
              <a:buAutoNum type="arabicPeriod"/>
            </a:pPr>
            <a:r>
              <a:rPr lang="en-US" sz="1800" dirty="0"/>
              <a:t>Utilizing Databases</a:t>
            </a:r>
          </a:p>
          <a:p>
            <a:pPr marL="800100" lvl="1" indent="-342900">
              <a:buFont typeface="+mj-lt"/>
              <a:buAutoNum type="arabicPeriod"/>
            </a:pPr>
            <a:endParaRPr lang="en-US" sz="1800" dirty="0"/>
          </a:p>
          <a:p>
            <a:pPr marL="457200" lvl="1" indent="0">
              <a:buNone/>
            </a:pPr>
            <a:endParaRPr lang="en-US" sz="1800" u="sng" dirty="0"/>
          </a:p>
          <a:p>
            <a:pPr marL="457200" lvl="1" indent="0">
              <a:buNone/>
            </a:pPr>
            <a:endParaRPr lang="en-US" sz="1800" u="sng" dirty="0"/>
          </a:p>
        </p:txBody>
      </p:sp>
    </p:spTree>
    <p:extLst>
      <p:ext uri="{BB962C8B-B14F-4D97-AF65-F5344CB8AC3E}">
        <p14:creationId xmlns:p14="http://schemas.microsoft.com/office/powerpoint/2010/main" val="138939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(mythical)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23889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7892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2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DB2</a:t>
            </a:r>
          </a:p>
          <a:p>
            <a:pPr marL="457200" indent="-457200">
              <a:buFont typeface="+mj-lt"/>
              <a:buAutoNum type="arabicPeriod"/>
            </a:pPr>
            <a:r>
              <a:rPr lang="en-US" sz="2000" dirty="0"/>
              <a:t>HelloWorld Plus on Azure</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22</a:t>
            </a:r>
            <a:r>
              <a:rPr lang="en-US" sz="1800" baseline="30000" dirty="0"/>
              <a:t>nd</a:t>
            </a:r>
            <a:r>
              <a:rPr lang="en-US" sz="1800" dirty="0"/>
              <a:t> at 2pm CT</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Sprint Planning</a:t>
            </a:r>
          </a:p>
          <a:p>
            <a:pPr marL="457200" indent="-457200">
              <a:spcBef>
                <a:spcPts val="300"/>
              </a:spcBef>
              <a:buFont typeface="+mj-lt"/>
              <a:buAutoNum type="arabicPeriod"/>
            </a:pPr>
            <a:r>
              <a:rPr lang="en-US" sz="1800" dirty="0"/>
              <a:t>Software Development Models &amp; Lifecycles</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Today’s “Friendly Conversation” topic… ~3-5min</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2"/>
            <a:ext cx="10515601" cy="4651191"/>
          </a:xfrm>
        </p:spPr>
        <p:txBody>
          <a:bodyPr>
            <a:normAutofit/>
          </a:bodyPr>
          <a:lstStyle/>
          <a:p>
            <a:pPr marL="0" indent="0">
              <a:spcAft>
                <a:spcPts val="600"/>
              </a:spcAft>
              <a:buNone/>
            </a:pPr>
            <a:endParaRPr lang="en-US" sz="3600" dirty="0"/>
          </a:p>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41129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1712780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…And the Virtuous Triangle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spcBef>
                <a:spcPts val="1800"/>
              </a:spcBef>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8232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5">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p:tgtEl>
                                          <p:spTgt spid="5">
                                            <p:txEl>
                                              <p:pRg st="1" end="1"/>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p:tgtEl>
                                          <p:spTgt spid="5">
                                            <p:txEl>
                                              <p:pRg st="2" end="2"/>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Git/GitHub Demo</a:t>
            </a:r>
            <a:br>
              <a:rPr lang="en-US" sz="4800" dirty="0"/>
            </a:br>
            <a:r>
              <a:rPr lang="en-US" sz="4800" dirty="0"/>
              <a:t>…Thank you, Alex!</a:t>
            </a:r>
          </a:p>
        </p:txBody>
      </p:sp>
    </p:spTree>
    <p:extLst>
      <p:ext uri="{BB962C8B-B14F-4D97-AF65-F5344CB8AC3E}">
        <p14:creationId xmlns:p14="http://schemas.microsoft.com/office/powerpoint/2010/main" val="638490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Prioritize List</a:t>
            </a:r>
            <a:br>
              <a:rPr lang="en-US" sz="4800" dirty="0"/>
            </a:br>
            <a:r>
              <a:rPr lang="en-US" sz="4800" dirty="0"/>
              <a:t>and Consider Dependencies</a:t>
            </a:r>
          </a:p>
        </p:txBody>
      </p:sp>
    </p:spTree>
    <p:extLst>
      <p:ext uri="{BB962C8B-B14F-4D97-AF65-F5344CB8AC3E}">
        <p14:creationId xmlns:p14="http://schemas.microsoft.com/office/powerpoint/2010/main" val="106968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451" y="1122364"/>
            <a:ext cx="9915098" cy="3388221"/>
          </a:xfrm>
        </p:spPr>
        <p:txBody>
          <a:bodyPr>
            <a:normAutofit/>
          </a:bodyPr>
          <a:lstStyle/>
          <a:p>
            <a:r>
              <a:rPr lang="en-US" sz="4800" dirty="0"/>
              <a:t>Demo of Sharing Repositories in GitHub</a:t>
            </a:r>
            <a:br>
              <a:rPr lang="en-US" sz="4800" dirty="0"/>
            </a:br>
            <a:r>
              <a:rPr lang="en-US" sz="4800" dirty="0"/>
              <a:t>…Thank you, John!</a:t>
            </a:r>
          </a:p>
        </p:txBody>
      </p:sp>
    </p:spTree>
    <p:extLst>
      <p:ext uri="{BB962C8B-B14F-4D97-AF65-F5344CB8AC3E}">
        <p14:creationId xmlns:p14="http://schemas.microsoft.com/office/powerpoint/2010/main" val="115928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Presentation Schedule for Tuesday, February 13:</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Ocelots presented by Jake &amp; Thad</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Great White Buffalos presented by </a:t>
            </a:r>
            <a:r>
              <a:rPr lang="en-US" sz="1800" dirty="0" err="1"/>
              <a:t>Cris</a:t>
            </a:r>
            <a:r>
              <a:rPr lang="en-US" sz="1800" dirty="0"/>
              <a:t> &amp; Nick</a:t>
            </a:r>
          </a:p>
          <a:p>
            <a:pPr marL="457200" lvl="1" indent="0">
              <a:buNone/>
            </a:pPr>
            <a:endParaRPr lang="en-US" sz="1800" u="sng" dirty="0"/>
          </a:p>
          <a:p>
            <a:pPr marL="457200" lvl="1" indent="0">
              <a:buNone/>
            </a:pPr>
            <a:r>
              <a:rPr lang="en-US" sz="1800" u="sng" dirty="0"/>
              <a:t>Cloud/Azure based Authentication/Authorization services and how they could be integrated into a NodeJS based application</a:t>
            </a:r>
            <a:r>
              <a:rPr lang="en-US" sz="1800" dirty="0"/>
              <a:t> </a:t>
            </a:r>
          </a:p>
          <a:p>
            <a:pPr marL="457200" lvl="1" indent="0">
              <a:buNone/>
            </a:pPr>
            <a:r>
              <a:rPr lang="en-US" sz="1800" dirty="0"/>
              <a:t>– by the Lewis </a:t>
            </a:r>
            <a:r>
              <a:rPr lang="en-US" sz="1800" dirty="0" err="1"/>
              <a:t>Honeybadgers</a:t>
            </a:r>
            <a:r>
              <a:rPr lang="en-US" sz="1800" dirty="0"/>
              <a:t> presented by Kevin and Louie</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Back Row Bandicoots presented by Tyler and Joe</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Flamingos presented by Lenny</a:t>
            </a:r>
          </a:p>
          <a:p>
            <a:pPr marL="457200" lvl="1" indent="0">
              <a:buNone/>
            </a:pPr>
            <a:endParaRPr lang="en-US" sz="1800" u="sng" dirty="0"/>
          </a:p>
          <a:p>
            <a:pPr marL="457200" lvl="1" indent="0">
              <a:buNone/>
            </a:pPr>
            <a:endParaRPr lang="en-US" sz="1800" u="sng" dirty="0"/>
          </a:p>
          <a:p>
            <a:pPr marL="457200" lvl="1" indent="0">
              <a:buNone/>
            </a:pPr>
            <a:r>
              <a:rPr lang="en-US" sz="1800" dirty="0"/>
              <a:t>Note that presentations may carry over to Thursday as needed.</a:t>
            </a:r>
          </a:p>
        </p:txBody>
      </p:sp>
    </p:spTree>
    <p:extLst>
      <p:ext uri="{BB962C8B-B14F-4D97-AF65-F5344CB8AC3E}">
        <p14:creationId xmlns:p14="http://schemas.microsoft.com/office/powerpoint/2010/main" val="1600911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Sprint 2 Product Backlog… page 1 of 2</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364776"/>
            <a:ext cx="10515601" cy="5213445"/>
          </a:xfrm>
        </p:spPr>
        <p:txBody>
          <a:bodyPr>
            <a:normAutofit fontScale="70000" lnSpcReduction="20000"/>
          </a:bodyPr>
          <a:lstStyle/>
          <a:p>
            <a:pPr marL="457200" indent="-457200">
              <a:spcBef>
                <a:spcPts val="600"/>
              </a:spcBef>
              <a:buFont typeface="+mj-lt"/>
              <a:buAutoNum type="arabicPeriod"/>
            </a:pPr>
            <a:r>
              <a:rPr lang="en-US" sz="2600" dirty="0"/>
              <a:t>As a </a:t>
            </a:r>
            <a:r>
              <a:rPr lang="en-US" sz="2600" u="sng" dirty="0"/>
              <a:t>Class</a:t>
            </a:r>
            <a:r>
              <a:rPr lang="en-US" sz="2600" dirty="0"/>
              <a:t> document a standard “My Information” JSON format that at a minimum include one or more “records” that each include FirstName, </a:t>
            </a:r>
            <a:r>
              <a:rPr lang="en-US" sz="2600" dirty="0" err="1"/>
              <a:t>LastName</a:t>
            </a:r>
            <a:r>
              <a:rPr lang="en-US" sz="2600" dirty="0"/>
              <a:t>, </a:t>
            </a:r>
            <a:r>
              <a:rPr lang="en-US" sz="2600" dirty="0" err="1"/>
              <a:t>PreferredName</a:t>
            </a:r>
            <a:r>
              <a:rPr lang="en-US" sz="2600" dirty="0"/>
              <a:t>, </a:t>
            </a:r>
            <a:r>
              <a:rPr lang="en-US" sz="2600" dirty="0" err="1"/>
              <a:t>TeamName</a:t>
            </a:r>
            <a:r>
              <a:rPr lang="en-US" sz="2600" dirty="0"/>
              <a:t>, </a:t>
            </a:r>
            <a:r>
              <a:rPr lang="en-US" sz="2600" dirty="0" err="1"/>
              <a:t>SeatLocation</a:t>
            </a:r>
            <a:r>
              <a:rPr lang="en-US" sz="2600" dirty="0"/>
              <a:t>, and Roles in a standard file name (e.g. “my-</a:t>
            </a:r>
            <a:r>
              <a:rPr lang="en-US" sz="2600" dirty="0" err="1"/>
              <a:t>information.json</a:t>
            </a:r>
            <a:r>
              <a:rPr lang="en-US" sz="2600" dirty="0"/>
              <a:t>”)… Product Owners and the Product Architect will lead this effort  </a:t>
            </a:r>
          </a:p>
          <a:p>
            <a:pPr marL="457200" indent="-457200">
              <a:spcBef>
                <a:spcPts val="600"/>
              </a:spcBef>
              <a:buFont typeface="+mj-lt"/>
              <a:buAutoNum type="arabicPeriod"/>
            </a:pPr>
            <a:r>
              <a:rPr lang="en-US" sz="2600" dirty="0"/>
              <a:t>As a </a:t>
            </a:r>
            <a:r>
              <a:rPr lang="en-US" sz="2600" u="sng" dirty="0"/>
              <a:t>Class</a:t>
            </a:r>
            <a:r>
              <a:rPr lang="en-US" sz="2600" dirty="0"/>
              <a:t> commit each </a:t>
            </a:r>
            <a:r>
              <a:rPr lang="en-US" sz="2600" u="sng" dirty="0"/>
              <a:t>Team</a:t>
            </a:r>
            <a:r>
              <a:rPr lang="en-US" sz="2600" dirty="0"/>
              <a:t> to research, discuss, and present at least one of the following topics:</a:t>
            </a:r>
          </a:p>
          <a:p>
            <a:pPr marL="800100" lvl="1" indent="-342900">
              <a:buFont typeface="+mj-lt"/>
              <a:buAutoNum type="alphaLcParenR"/>
            </a:pPr>
            <a:r>
              <a:rPr lang="en-US" sz="2000" dirty="0"/>
              <a:t>Databases on Azure including “Azure tables vs Azure MongoDB vs Azure other DBs”**</a:t>
            </a:r>
          </a:p>
          <a:p>
            <a:pPr marL="800100" lvl="1" indent="-342900">
              <a:buFont typeface="+mj-lt"/>
              <a:buAutoNum type="alphaLcParenR"/>
            </a:pPr>
            <a:r>
              <a:rPr lang="en-US" sz="2000" dirty="0"/>
              <a:t>Cloud/Azure based Authentication/Authorization services and who they could be integrated into a NodeJS based application*</a:t>
            </a:r>
          </a:p>
          <a:p>
            <a:pPr marL="800100" lvl="1" indent="-342900">
              <a:buFont typeface="+mj-lt"/>
              <a:buAutoNum type="alphaLcParenR"/>
            </a:pPr>
            <a:r>
              <a:rPr lang="en-US" sz="2000" dirty="0"/>
              <a:t>JavaScript and NodeJS  with a focus on Azure and including the best Internet based tutorials and/or books on the topic</a:t>
            </a:r>
          </a:p>
          <a:p>
            <a:pPr marL="800100" lvl="1" indent="-342900">
              <a:buFont typeface="+mj-lt"/>
              <a:buAutoNum type="alphaLcParenR"/>
            </a:pPr>
            <a:r>
              <a:rPr lang="en-US" sz="2000" dirty="0"/>
              <a:t>SaaS Frameworks including “MEAN vs LAMP vs Ruby on Rails”</a:t>
            </a:r>
          </a:p>
          <a:p>
            <a:pPr marL="800100" lvl="1" indent="-342900">
              <a:buFont typeface="+mj-lt"/>
              <a:buAutoNum type="alphaLcParenR"/>
            </a:pPr>
            <a:r>
              <a:rPr lang="en-US" sz="2000" dirty="0"/>
              <a:t>Service Oriented Architectures including “Web Services and SOAP/WSAD vs REST vs Sockets”</a:t>
            </a:r>
          </a:p>
          <a:p>
            <a:pPr marL="457200" indent="-457200">
              <a:spcBef>
                <a:spcPts val="600"/>
              </a:spcBef>
              <a:buFont typeface="+mj-lt"/>
              <a:buAutoNum type="arabicPeriod"/>
            </a:pPr>
            <a:r>
              <a:rPr lang="en-US" sz="2600" dirty="0"/>
              <a:t>As a </a:t>
            </a:r>
            <a:r>
              <a:rPr lang="en-US" sz="2600" u="sng" dirty="0"/>
              <a:t>Team</a:t>
            </a:r>
            <a:r>
              <a:rPr lang="en-US" sz="2600" dirty="0"/>
              <a:t> select one or two team members who will lead the team’s effort to research and discuss the above topic and then delivery a (~10min) presentation on the topic to the class on Tuesday, February 13.</a:t>
            </a:r>
          </a:p>
          <a:p>
            <a:pPr marL="457200" indent="-457200">
              <a:spcBef>
                <a:spcPts val="600"/>
              </a:spcBef>
              <a:buFont typeface="+mj-lt"/>
              <a:buAutoNum type="arabicPeriod"/>
            </a:pPr>
            <a:r>
              <a:rPr lang="en-US" sz="2600" dirty="0"/>
              <a:t>Read and be prepared to discuss Chapter 6</a:t>
            </a:r>
          </a:p>
          <a:p>
            <a:pPr marL="457200" indent="-457200">
              <a:spcBef>
                <a:spcPts val="600"/>
              </a:spcBef>
              <a:buFont typeface="+mj-lt"/>
              <a:buAutoNum type="arabicPeriod"/>
            </a:pPr>
            <a:r>
              <a:rPr lang="en-US" sz="2600" dirty="0"/>
              <a:t>Complete the dynamic Azure NodeJS website tutorial… leave the site in place </a:t>
            </a:r>
            <a:r>
              <a:rPr lang="en-US" sz="2600" dirty="0">
                <a:hlinkClick r:id="rId3"/>
              </a:rPr>
              <a:t>[link]</a:t>
            </a:r>
            <a:endParaRPr lang="en-US" sz="2600" dirty="0"/>
          </a:p>
          <a:p>
            <a:pPr marL="457200" indent="-457200">
              <a:spcBef>
                <a:spcPts val="600"/>
              </a:spcBef>
              <a:buFont typeface="+mj-lt"/>
              <a:buAutoNum type="arabicPeriod"/>
            </a:pPr>
            <a:r>
              <a:rPr lang="en-US" sz="2600" dirty="0"/>
              <a:t>As a </a:t>
            </a:r>
            <a:r>
              <a:rPr lang="en-US" sz="2600" u="sng" dirty="0"/>
              <a:t>Team</a:t>
            </a:r>
            <a:r>
              <a:rPr lang="en-US" sz="2600" dirty="0"/>
              <a:t> Test each other’s Personal Static Website, verify JSON formats, and report sites tested and defects found as a MS Word or JSON file to your Product Owner and to the owner of the site(s) where the defect was found</a:t>
            </a:r>
          </a:p>
          <a:p>
            <a:pPr marL="457200" indent="-457200">
              <a:spcBef>
                <a:spcPts val="600"/>
              </a:spcBef>
              <a:buFont typeface="+mj-lt"/>
              <a:buAutoNum type="arabicPeriod"/>
            </a:pPr>
            <a:r>
              <a:rPr lang="en-US" sz="2600" dirty="0"/>
              <a:t>Find and complete an additional HTML/NodeJS tutorial on Azure… leave it in place</a:t>
            </a:r>
          </a:p>
          <a:p>
            <a:pPr marL="457200" indent="-457200">
              <a:spcBef>
                <a:spcPts val="600"/>
              </a:spcBef>
              <a:buFont typeface="+mj-lt"/>
              <a:buAutoNum type="arabicPeriod"/>
            </a:pPr>
            <a:r>
              <a:rPr lang="en-US" sz="2600" dirty="0"/>
              <a:t>Complete Sprint 2 Quiz</a:t>
            </a:r>
          </a:p>
          <a:p>
            <a:pPr marL="457200" indent="-457200">
              <a:spcBef>
                <a:spcPts val="600"/>
              </a:spcBef>
              <a:buFont typeface="+mj-lt"/>
              <a:buAutoNum type="arabicPeriod"/>
            </a:pPr>
            <a:r>
              <a:rPr lang="en-US" sz="2600" dirty="0"/>
              <a:t>Complete and document Sprint 2 Retrospective and summarization/prioritization of Team level Continuous Improvement (CI) items... be prepared to include one CI item on in your Sprint 3 backlog </a:t>
            </a:r>
          </a:p>
        </p:txBody>
      </p:sp>
    </p:spTree>
    <p:extLst>
      <p:ext uri="{BB962C8B-B14F-4D97-AF65-F5344CB8AC3E}">
        <p14:creationId xmlns:p14="http://schemas.microsoft.com/office/powerpoint/2010/main" val="121866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2434"/>
            <a:ext cx="9144000" cy="713132"/>
          </a:xfrm>
        </p:spPr>
        <p:txBody>
          <a:bodyPr anchor="ctr">
            <a:noAutofit/>
          </a:bodyPr>
          <a:lstStyle/>
          <a:p>
            <a:r>
              <a:rPr lang="en-US" sz="4000" dirty="0"/>
              <a:t>Friendly Conversation Topic:</a:t>
            </a:r>
            <a:br>
              <a:rPr lang="en-US" sz="4000" dirty="0"/>
            </a:br>
            <a:r>
              <a:rPr lang="en-US" sz="4000" dirty="0"/>
              <a:t>Web Services, REST, and CORs</a:t>
            </a:r>
          </a:p>
        </p:txBody>
      </p:sp>
    </p:spTree>
    <p:extLst>
      <p:ext uri="{BB962C8B-B14F-4D97-AF65-F5344CB8AC3E}">
        <p14:creationId xmlns:p14="http://schemas.microsoft.com/office/powerpoint/2010/main" val="520686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Sprint 2 Product Backlog… page 2 of 2</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364776"/>
            <a:ext cx="10515601" cy="5338174"/>
          </a:xfrm>
        </p:spPr>
        <p:txBody>
          <a:bodyPr>
            <a:normAutofit fontScale="92500" lnSpcReduction="20000"/>
          </a:bodyPr>
          <a:lstStyle/>
          <a:p>
            <a:pPr marL="457200" indent="-457200">
              <a:spcBef>
                <a:spcPts val="600"/>
              </a:spcBef>
              <a:buFont typeface="+mj-lt"/>
              <a:buAutoNum type="arabicPeriod" startAt="10"/>
            </a:pPr>
            <a:r>
              <a:rPr lang="en-US" sz="2100" dirty="0"/>
              <a:t>Complete Sprint 3 Planning</a:t>
            </a:r>
          </a:p>
          <a:p>
            <a:pPr marL="457200" indent="-457200">
              <a:spcBef>
                <a:spcPts val="600"/>
              </a:spcBef>
              <a:buFont typeface="+mj-lt"/>
              <a:buAutoNum type="arabicPeriod" startAt="10"/>
            </a:pPr>
            <a:r>
              <a:rPr lang="en-US" sz="2000" dirty="0"/>
              <a:t>Download class materials utilizing Git client and cloning “https://github.com/</a:t>
            </a:r>
            <a:r>
              <a:rPr lang="en-US" sz="2000" dirty="0" err="1"/>
              <a:t>EricJPogue</a:t>
            </a:r>
            <a:r>
              <a:rPr lang="en-US" sz="2000" dirty="0"/>
              <a:t>/sp18-cpsc-44000-001.git”</a:t>
            </a:r>
            <a:endParaRPr lang="en-US" sz="1900" dirty="0"/>
          </a:p>
          <a:p>
            <a:pPr marL="457200" indent="-457200">
              <a:spcBef>
                <a:spcPts val="600"/>
              </a:spcBef>
              <a:buFont typeface="+mj-lt"/>
              <a:buAutoNum type="arabicPeriod" startAt="10"/>
            </a:pPr>
            <a:r>
              <a:rPr lang="en-US" sz="1900" dirty="0"/>
              <a:t>As a </a:t>
            </a:r>
            <a:r>
              <a:rPr lang="en-US" sz="1900" u="sng" dirty="0"/>
              <a:t>Team</a:t>
            </a:r>
            <a:r>
              <a:rPr lang="en-US" sz="1900" dirty="0"/>
              <a:t> define the “Team Information Service” project by writing the necessary </a:t>
            </a:r>
            <a:r>
              <a:rPr lang="en-US" sz="1900" u="sng" dirty="0"/>
              <a:t>Team</a:t>
            </a:r>
            <a:r>
              <a:rPr lang="en-US" sz="1900" dirty="0"/>
              <a:t> level User Stories for the project</a:t>
            </a:r>
          </a:p>
          <a:p>
            <a:pPr marL="457200" indent="-457200">
              <a:spcBef>
                <a:spcPts val="600"/>
              </a:spcBef>
              <a:buFont typeface="+mj-lt"/>
              <a:buAutoNum type="arabicPeriod" startAt="10"/>
            </a:pPr>
            <a:r>
              <a:rPr lang="en-US" sz="1900" dirty="0"/>
              <a:t>As a </a:t>
            </a:r>
            <a:r>
              <a:rPr lang="en-US" sz="1900" u="sng" dirty="0"/>
              <a:t>Team</a:t>
            </a:r>
            <a:r>
              <a:rPr lang="en-US" sz="1900" dirty="0"/>
              <a:t> create a shared private “Team Information Service” GitHub repository that is shared with everyone on the team and with the Instructor… name the repository “Team Information Service for [Team Name]” </a:t>
            </a:r>
          </a:p>
          <a:p>
            <a:pPr marL="457200" indent="-457200">
              <a:spcBef>
                <a:spcPts val="600"/>
              </a:spcBef>
              <a:buFont typeface="+mj-lt"/>
              <a:buAutoNum type="arabicPeriod" startAt="10"/>
            </a:pPr>
            <a:r>
              <a:rPr lang="en-US" sz="1900" dirty="0"/>
              <a:t>Review, but do no complete, Eric’s Azure Static website tutorial video </a:t>
            </a:r>
            <a:r>
              <a:rPr lang="en-US" sz="1900" dirty="0">
                <a:hlinkClick r:id="rId3"/>
              </a:rPr>
              <a:t>[link]</a:t>
            </a:r>
            <a:endParaRPr lang="en-US" sz="1900" dirty="0"/>
          </a:p>
          <a:p>
            <a:pPr marL="457200" indent="-457200">
              <a:spcBef>
                <a:spcPts val="600"/>
              </a:spcBef>
              <a:buFont typeface="+mj-lt"/>
              <a:buAutoNum type="arabicPeriod" startAt="10"/>
            </a:pPr>
            <a:r>
              <a:rPr lang="en-US" sz="1900" dirty="0"/>
              <a:t>As a </a:t>
            </a:r>
            <a:r>
              <a:rPr lang="en-US" sz="1900" u="sng" dirty="0"/>
              <a:t>Team</a:t>
            </a:r>
            <a:r>
              <a:rPr lang="en-US" sz="1900" dirty="0"/>
              <a:t> create a “Team Information Service” Production site on Azure</a:t>
            </a:r>
          </a:p>
          <a:p>
            <a:pPr marL="457200" indent="-457200">
              <a:spcBef>
                <a:spcPts val="600"/>
              </a:spcBef>
              <a:buFont typeface="+mj-lt"/>
              <a:buAutoNum type="arabicPeriod" startAt="10"/>
            </a:pPr>
            <a:r>
              <a:rPr lang="en-US" sz="1900" dirty="0"/>
              <a:t>As a </a:t>
            </a:r>
            <a:r>
              <a:rPr lang="en-US" sz="1900" u="sng" dirty="0"/>
              <a:t>Team</a:t>
            </a:r>
            <a:r>
              <a:rPr lang="en-US" sz="1900" dirty="0"/>
              <a:t> develop, test, and deploy “Team Information Service” Release 1 to Test</a:t>
            </a:r>
          </a:p>
          <a:p>
            <a:pPr marL="457200" indent="-457200">
              <a:spcBef>
                <a:spcPts val="600"/>
              </a:spcBef>
              <a:buFont typeface="+mj-lt"/>
              <a:buAutoNum type="arabicPeriod" startAt="10"/>
            </a:pPr>
            <a:r>
              <a:rPr lang="en-US" sz="1900" dirty="0"/>
              <a:t>As a </a:t>
            </a:r>
            <a:r>
              <a:rPr lang="en-US" sz="1900" u="sng" dirty="0"/>
              <a:t>Team</a:t>
            </a:r>
            <a:r>
              <a:rPr lang="en-US" sz="1900" dirty="0"/>
              <a:t> develop, test, and deploy “Team Information Service” Release 2 to Test and Production</a:t>
            </a:r>
          </a:p>
          <a:p>
            <a:pPr marL="0" indent="0">
              <a:spcBef>
                <a:spcPts val="600"/>
              </a:spcBef>
              <a:buNone/>
            </a:pPr>
            <a:endParaRPr lang="en-US" sz="1900" dirty="0"/>
          </a:p>
          <a:p>
            <a:pPr marL="0" indent="0">
              <a:spcBef>
                <a:spcPts val="600"/>
              </a:spcBef>
              <a:buNone/>
            </a:pPr>
            <a:endParaRPr lang="en-US" sz="1900" dirty="0"/>
          </a:p>
          <a:p>
            <a:pPr marL="0" indent="0">
              <a:spcBef>
                <a:spcPts val="600"/>
              </a:spcBef>
              <a:buNone/>
            </a:pPr>
            <a:r>
              <a:rPr lang="en-US" sz="1900" dirty="0"/>
              <a:t>Our “Team Information Service” product should include:</a:t>
            </a:r>
          </a:p>
          <a:p>
            <a:pPr>
              <a:spcBef>
                <a:spcPts val="600"/>
              </a:spcBef>
            </a:pPr>
            <a:r>
              <a:rPr lang="en-US" sz="1900" dirty="0"/>
              <a:t>Reading each team member’s “My Information” JSON files from each of their Person Static Websites</a:t>
            </a:r>
          </a:p>
          <a:p>
            <a:pPr>
              <a:spcBef>
                <a:spcPts val="600"/>
              </a:spcBef>
            </a:pPr>
            <a:r>
              <a:rPr lang="en-US" sz="1900" dirty="0"/>
              <a:t>Validating the JSON formats</a:t>
            </a:r>
          </a:p>
          <a:p>
            <a:pPr>
              <a:spcBef>
                <a:spcPts val="600"/>
              </a:spcBef>
            </a:pPr>
            <a:r>
              <a:rPr lang="en-US" sz="1900" dirty="0"/>
              <a:t>Consolidating the data into the Class standard JSON format</a:t>
            </a:r>
          </a:p>
          <a:p>
            <a:pPr>
              <a:spcBef>
                <a:spcPts val="600"/>
              </a:spcBef>
            </a:pPr>
            <a:r>
              <a:rPr lang="en-US" sz="1900" dirty="0"/>
              <a:t>Publishing the consolidated data to a simple HTML/JavaScript web page</a:t>
            </a:r>
          </a:p>
          <a:p>
            <a:pPr>
              <a:spcBef>
                <a:spcPts val="600"/>
              </a:spcBef>
            </a:pPr>
            <a:r>
              <a:rPr lang="en-US" sz="1900" dirty="0"/>
              <a:t>Publishing the consolidated data to a Web Service</a:t>
            </a:r>
          </a:p>
        </p:txBody>
      </p:sp>
      <p:cxnSp>
        <p:nvCxnSpPr>
          <p:cNvPr id="6" name="Straight Connector 5">
            <a:extLst>
              <a:ext uri="{FF2B5EF4-FFF2-40B4-BE49-F238E27FC236}">
                <a16:creationId xmlns:a16="http://schemas.microsoft.com/office/drawing/2014/main" id="{587C03C7-C47E-4B36-8059-5AED29807449}"/>
              </a:ext>
            </a:extLst>
          </p:cNvPr>
          <p:cNvCxnSpPr/>
          <p:nvPr/>
        </p:nvCxnSpPr>
        <p:spPr>
          <a:xfrm>
            <a:off x="627797" y="2101833"/>
            <a:ext cx="1072600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fr-FR" dirty="0"/>
              <a:t>Assignment / Quiz Questions and </a:t>
            </a:r>
            <a:r>
              <a:rPr lang="fr-FR" dirty="0" err="1"/>
              <a:t>Comments</a:t>
            </a:r>
            <a:endParaRPr lang="fr-FR" dirty="0"/>
          </a:p>
        </p:txBody>
      </p:sp>
      <p:pic>
        <p:nvPicPr>
          <p:cNvPr id="7" name="Picture 6">
            <a:extLst>
              <a:ext uri="{FF2B5EF4-FFF2-40B4-BE49-F238E27FC236}">
                <a16:creationId xmlns:a16="http://schemas.microsoft.com/office/drawing/2014/main" id="{AC72C9FD-9F53-43B4-891A-22DBDACAC822}"/>
              </a:ext>
            </a:extLst>
          </p:cNvPr>
          <p:cNvPicPr>
            <a:picLocks noChangeAspect="1"/>
          </p:cNvPicPr>
          <p:nvPr/>
        </p:nvPicPr>
        <p:blipFill>
          <a:blip r:embed="rId3"/>
          <a:stretch>
            <a:fillRect/>
          </a:stretch>
        </p:blipFill>
        <p:spPr>
          <a:xfrm>
            <a:off x="1552575" y="2051276"/>
            <a:ext cx="4543425" cy="676275"/>
          </a:xfrm>
          <a:prstGeom prst="rect">
            <a:avLst/>
          </a:prstGeom>
        </p:spPr>
      </p:pic>
      <p:pic>
        <p:nvPicPr>
          <p:cNvPr id="8" name="Picture 7">
            <a:extLst>
              <a:ext uri="{FF2B5EF4-FFF2-40B4-BE49-F238E27FC236}">
                <a16:creationId xmlns:a16="http://schemas.microsoft.com/office/drawing/2014/main" id="{334C086B-9BDC-40AE-8FD6-DFAD6A66BDF5}"/>
              </a:ext>
            </a:extLst>
          </p:cNvPr>
          <p:cNvPicPr>
            <a:picLocks noChangeAspect="1"/>
          </p:cNvPicPr>
          <p:nvPr/>
        </p:nvPicPr>
        <p:blipFill>
          <a:blip r:embed="rId4"/>
          <a:stretch>
            <a:fillRect/>
          </a:stretch>
        </p:blipFill>
        <p:spPr>
          <a:xfrm>
            <a:off x="5272086" y="3128962"/>
            <a:ext cx="4467225" cy="600075"/>
          </a:xfrm>
          <a:prstGeom prst="rect">
            <a:avLst/>
          </a:prstGeom>
        </p:spPr>
      </p:pic>
      <p:pic>
        <p:nvPicPr>
          <p:cNvPr id="9" name="Picture 8">
            <a:extLst>
              <a:ext uri="{FF2B5EF4-FFF2-40B4-BE49-F238E27FC236}">
                <a16:creationId xmlns:a16="http://schemas.microsoft.com/office/drawing/2014/main" id="{5231D011-4E85-479C-8E06-7BF9261AAAE1}"/>
              </a:ext>
            </a:extLst>
          </p:cNvPr>
          <p:cNvPicPr>
            <a:picLocks noChangeAspect="1"/>
          </p:cNvPicPr>
          <p:nvPr/>
        </p:nvPicPr>
        <p:blipFill>
          <a:blip r:embed="rId5"/>
          <a:stretch>
            <a:fillRect/>
          </a:stretch>
        </p:blipFill>
        <p:spPr>
          <a:xfrm>
            <a:off x="3257549" y="4710793"/>
            <a:ext cx="4029075" cy="647700"/>
          </a:xfrm>
          <a:prstGeom prst="rect">
            <a:avLst/>
          </a:prstGeom>
        </p:spPr>
      </p:pic>
    </p:spTree>
    <p:extLst>
      <p:ext uri="{BB962C8B-B14F-4D97-AF65-F5344CB8AC3E}">
        <p14:creationId xmlns:p14="http://schemas.microsoft.com/office/powerpoint/2010/main" val="13047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Class JSON Format</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512293"/>
          </a:xfrm>
        </p:spPr>
        <p:txBody>
          <a:bodyPr>
            <a:normAutofit/>
          </a:bodyPr>
          <a:lstStyle/>
          <a:p>
            <a:pPr marL="0" indent="0">
              <a:spcBef>
                <a:spcPts val="4800"/>
              </a:spcBef>
              <a:buNone/>
            </a:pPr>
            <a:r>
              <a:rPr lang="en-US" sz="2000" dirty="0"/>
              <a:t>Specifications (per Ahmad and Product Owners):</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EDD71B96-9A7D-4418-AE42-8009E2133EF6}"/>
              </a:ext>
            </a:extLst>
          </p:cNvPr>
          <p:cNvPicPr>
            <a:picLocks noChangeAspect="1"/>
          </p:cNvPicPr>
          <p:nvPr/>
        </p:nvPicPr>
        <p:blipFill>
          <a:blip r:embed="rId3"/>
          <a:stretch>
            <a:fillRect/>
          </a:stretch>
        </p:blipFill>
        <p:spPr>
          <a:xfrm>
            <a:off x="1102341" y="2105310"/>
            <a:ext cx="10096500" cy="2714625"/>
          </a:xfrm>
          <a:prstGeom prst="rect">
            <a:avLst/>
          </a:prstGeom>
        </p:spPr>
      </p:pic>
    </p:spTree>
    <p:extLst>
      <p:ext uri="{BB962C8B-B14F-4D97-AF65-F5344CB8AC3E}">
        <p14:creationId xmlns:p14="http://schemas.microsoft.com/office/powerpoint/2010/main" val="2730301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“my-</a:t>
            </a:r>
            <a:r>
              <a:rPr lang="en-US" sz="3600" dirty="0" err="1"/>
              <a:t>information.json</a:t>
            </a:r>
            <a:r>
              <a:rPr lang="en-US" sz="3600" dirty="0"/>
              <a:t>” File</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394012"/>
          </a:xfrm>
        </p:spPr>
        <p:txBody>
          <a:bodyPr>
            <a:normAutofit/>
          </a:bodyPr>
          <a:lstStyle/>
          <a:p>
            <a:pPr marL="0" indent="0">
              <a:spcBef>
                <a:spcPts val="4800"/>
              </a:spcBef>
              <a:buNone/>
            </a:pPr>
            <a:r>
              <a:rPr lang="en-US" sz="2000" dirty="0"/>
              <a:t>JSON URL: “http://sp18-cpsc-44000-001.azurewebsites.net/my-</a:t>
            </a:r>
            <a:r>
              <a:rPr lang="en-US" sz="2000" dirty="0" err="1"/>
              <a:t>information.json</a:t>
            </a:r>
            <a:r>
              <a:rPr lang="en-US" sz="2000" dirty="0"/>
              <a:t>”</a:t>
            </a:r>
          </a:p>
        </p:txBody>
      </p:sp>
      <p:pic>
        <p:nvPicPr>
          <p:cNvPr id="8" name="Picture 7">
            <a:extLst>
              <a:ext uri="{FF2B5EF4-FFF2-40B4-BE49-F238E27FC236}">
                <a16:creationId xmlns:a16="http://schemas.microsoft.com/office/drawing/2014/main" id="{35563C4C-DBE4-4988-B09D-2CA9C178F718}"/>
              </a:ext>
            </a:extLst>
          </p:cNvPr>
          <p:cNvPicPr>
            <a:picLocks noChangeAspect="1"/>
          </p:cNvPicPr>
          <p:nvPr/>
        </p:nvPicPr>
        <p:blipFill>
          <a:blip r:embed="rId3"/>
          <a:stretch>
            <a:fillRect/>
          </a:stretch>
        </p:blipFill>
        <p:spPr>
          <a:xfrm>
            <a:off x="3348037" y="2314575"/>
            <a:ext cx="5495925" cy="2228850"/>
          </a:xfrm>
          <a:prstGeom prst="rect">
            <a:avLst/>
          </a:prstGeom>
        </p:spPr>
      </p:pic>
    </p:spTree>
    <p:extLst>
      <p:ext uri="{BB962C8B-B14F-4D97-AF65-F5344CB8AC3E}">
        <p14:creationId xmlns:p14="http://schemas.microsoft.com/office/powerpoint/2010/main" val="141903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B990C-8C0F-413C-871C-67E7F06FB68A}"/>
              </a:ext>
            </a:extLst>
          </p:cNvPr>
          <p:cNvPicPr>
            <a:picLocks noChangeAspect="1"/>
          </p:cNvPicPr>
          <p:nvPr/>
        </p:nvPicPr>
        <p:blipFill>
          <a:blip r:embed="rId3"/>
          <a:stretch>
            <a:fillRect/>
          </a:stretch>
        </p:blipFill>
        <p:spPr>
          <a:xfrm>
            <a:off x="1971675" y="2205037"/>
            <a:ext cx="8248650" cy="2447925"/>
          </a:xfrm>
          <a:prstGeom prst="rect">
            <a:avLst/>
          </a:prstGeom>
        </p:spPr>
      </p:pic>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a:t>
            </a:r>
            <a:r>
              <a:rPr lang="en-US" sz="3600" dirty="0" err="1"/>
              <a:t>web.config</a:t>
            </a:r>
            <a:r>
              <a:rPr lang="en-US" sz="3600" dirty="0"/>
              <a:t>” File</a:t>
            </a:r>
          </a:p>
        </p:txBody>
      </p:sp>
    </p:spTree>
    <p:extLst>
      <p:ext uri="{BB962C8B-B14F-4D97-AF65-F5344CB8AC3E}">
        <p14:creationId xmlns:p14="http://schemas.microsoft.com/office/powerpoint/2010/main" val="3673621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8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28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3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91848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1923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Web Services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2585323"/>
          </a:xfrm>
          <a:prstGeom prst="rect">
            <a:avLst/>
          </a:prstGeom>
        </p:spPr>
        <p:txBody>
          <a:bodyPr wrap="square">
            <a:spAutoFit/>
          </a:bodyPr>
          <a:lstStyle/>
          <a:p>
            <a:r>
              <a:rPr lang="en-US" dirty="0"/>
              <a:t>In a web service, the Web technology such as </a:t>
            </a:r>
            <a:r>
              <a:rPr lang="en-US" dirty="0">
                <a:hlinkClick r:id="rId3" tooltip="HTTP"/>
              </a:rPr>
              <a:t>HTTP</a:t>
            </a:r>
            <a:r>
              <a:rPr lang="en-US" dirty="0"/>
              <a:t>—originally designed for human-to-machine communication—is utilized for machine-to-machine communication, more specifically for transferring machine-readable file formats such as </a:t>
            </a:r>
            <a:r>
              <a:rPr lang="en-US" dirty="0">
                <a:hlinkClick r:id="rId4" tooltip="XML"/>
              </a:rPr>
              <a:t>XML</a:t>
            </a:r>
            <a:r>
              <a:rPr lang="en-US" dirty="0"/>
              <a:t> and </a:t>
            </a:r>
            <a:r>
              <a:rPr lang="en-US" dirty="0">
                <a:hlinkClick r:id="rId5" tooltip="JSON"/>
              </a:rPr>
              <a:t>JSON</a:t>
            </a:r>
            <a:r>
              <a:rPr lang="en-US" dirty="0"/>
              <a:t>.</a:t>
            </a:r>
          </a:p>
          <a:p>
            <a:endParaRPr lang="en-US" dirty="0"/>
          </a:p>
          <a:p>
            <a:r>
              <a:rPr lang="en-US" dirty="0"/>
              <a:t>In practice, a web service commonly provides an </a:t>
            </a:r>
            <a:r>
              <a:rPr lang="en-US" dirty="0">
                <a:hlinkClick r:id="rId6" tooltip="Object database"/>
              </a:rPr>
              <a:t>object-oriented</a:t>
            </a:r>
            <a:r>
              <a:rPr lang="en-US" dirty="0"/>
              <a:t> web-based interface to a database server, utilized for example by another web server, or by a </a:t>
            </a:r>
            <a:r>
              <a:rPr lang="en-US" dirty="0">
                <a:hlinkClick r:id="rId7" tooltip="Mobile app development"/>
              </a:rPr>
              <a:t>mobile app</a:t>
            </a:r>
            <a:r>
              <a:rPr lang="en-US" dirty="0"/>
              <a:t>, that provides a user interface to the end user. </a:t>
            </a:r>
          </a:p>
          <a:p>
            <a:endParaRPr lang="en-US" dirty="0"/>
          </a:p>
          <a:p>
            <a:r>
              <a:rPr lang="en-US" dirty="0"/>
              <a:t>Many organizations that provide data in formatted HTML pages will also provide that data on their server as XML or JSON, often through a web service to allow syndication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8"/>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977693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Finds range defects</a:t>
            </a:r>
          </a:p>
          <a:p>
            <a:r>
              <a:rPr lang="en-US" sz="2000" dirty="0"/>
              <a:t>Very inexpensive and quick to repeat testing and validate fixes</a:t>
            </a:r>
          </a:p>
          <a:p>
            <a:r>
              <a:rPr lang="en-US" sz="2000" dirty="0"/>
              <a:t>Various implications include UI, API, and Unit automation tests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366865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only rarely can come up with scenarios in scripts that they would not already have tested in their unit testing… they often don’t know what they don’t know </a:t>
            </a:r>
          </a:p>
          <a:p>
            <a:r>
              <a:rPr lang="en-US" sz="2000" dirty="0"/>
              <a:t>UI focused Automated Testing (key &amp; mouse events) are often challenging and create a great number of false-positives</a:t>
            </a:r>
          </a:p>
          <a:p>
            <a:r>
              <a:rPr lang="en-US" sz="2000" dirty="0"/>
              <a:t>API Level Automated Testing (REST)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806659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274332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360925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Discussion: “What has been your experience with technology &amp; architecture metrics? Or metrics in general?”</a:t>
            </a:r>
          </a:p>
        </p:txBody>
      </p:sp>
    </p:spTree>
    <p:extLst>
      <p:ext uri="{BB962C8B-B14F-4D97-AF65-F5344CB8AC3E}">
        <p14:creationId xmlns:p14="http://schemas.microsoft.com/office/powerpoint/2010/main" val="3213600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Software Quality Metrics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Discuss the following items related to Software Quality Metrics</a:t>
            </a:r>
          </a:p>
          <a:p>
            <a:pPr marL="457200" indent="-457200">
              <a:buFont typeface="+mj-lt"/>
              <a:buAutoNum type="arabicPeriod"/>
            </a:pPr>
            <a:r>
              <a:rPr lang="en-US" sz="2000" dirty="0"/>
              <a:t>Software Quality vs Architecture Quality</a:t>
            </a:r>
          </a:p>
          <a:p>
            <a:pPr marL="457200" indent="-457200">
              <a:buFont typeface="+mj-lt"/>
              <a:buAutoNum type="arabicPeriod"/>
            </a:pPr>
            <a:r>
              <a:rPr lang="en-US" sz="2000" dirty="0"/>
              <a:t>Software Metrics Best Practices</a:t>
            </a:r>
          </a:p>
          <a:p>
            <a:pPr lvl="1">
              <a:buFont typeface="Wingdings" pitchFamily="2" charset="2"/>
              <a:buChar char="§"/>
            </a:pPr>
            <a:r>
              <a:rPr lang="en-US" sz="1600" dirty="0"/>
              <a:t>Consider using trends instead of (or in addition to) absolute numbers</a:t>
            </a:r>
          </a:p>
          <a:p>
            <a:pPr lvl="1">
              <a:buFont typeface="Wingdings" pitchFamily="2" charset="2"/>
              <a:buChar char="§"/>
            </a:pPr>
            <a:r>
              <a:rPr lang="en-US" sz="1600" dirty="0"/>
              <a:t>Consider surveys results when hard day is challenging</a:t>
            </a:r>
          </a:p>
          <a:p>
            <a:pPr marL="457200" indent="-457200">
              <a:buFont typeface="+mj-lt"/>
              <a:buAutoNum type="arabicPeriod"/>
            </a:pPr>
            <a:r>
              <a:rPr lang="en-US" sz="2000" dirty="0"/>
              <a:t>Common Software Metrics</a:t>
            </a:r>
          </a:p>
          <a:p>
            <a:pPr marL="457200" indent="-457200">
              <a:buFont typeface="+mj-lt"/>
              <a:buAutoNum type="arabicPeriod"/>
            </a:pPr>
            <a:r>
              <a:rPr lang="en-US" sz="2000" dirty="0"/>
              <a:t>Measuring Output to Normalizing Metrics… and to estimate</a:t>
            </a:r>
          </a:p>
          <a:p>
            <a:pPr marL="457200" indent="-457200">
              <a:buFont typeface="+mj-lt"/>
              <a:buAutoNum type="arabicPeriod"/>
            </a:pPr>
            <a:r>
              <a:rPr lang="en-US" sz="2000" dirty="0"/>
              <a:t>Favorite Metric – Improve Weighted Average Defect Density</a:t>
            </a:r>
          </a:p>
          <a:p>
            <a:pPr marL="457200" indent="-457200">
              <a:buFont typeface="+mj-lt"/>
              <a:buAutoNum type="arabicPeriod"/>
            </a:pPr>
            <a:r>
              <a:rPr lang="en-US" sz="2000" dirty="0"/>
              <a:t>Case Study – EQUIP Metrics and Goals</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3367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bad metrics?</a:t>
            </a:r>
          </a:p>
          <a:p>
            <a:r>
              <a:rPr lang="en-US" sz="2000" dirty="0"/>
              <a:t>Can drive bad behavior or are easy to “game”</a:t>
            </a:r>
          </a:p>
          <a:p>
            <a:r>
              <a:rPr lang="en-US" sz="2000" dirty="0"/>
              <a:t>Allows one group to declare success (project management, architecture, business analysts, etc.) while the overall project is failing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62583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57906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043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a:t>
            </a:r>
            <a:r>
              <a:rPr lang="en-US" sz="2000" u="sng" dirty="0"/>
              <a:t>measure productivity </a:t>
            </a:r>
            <a:r>
              <a:rPr lang="en-US" sz="2000" dirty="0"/>
              <a:t>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1859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REST</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4524315"/>
          </a:xfrm>
          <a:prstGeom prst="rect">
            <a:avLst/>
          </a:prstGeom>
        </p:spPr>
        <p:txBody>
          <a:bodyPr wrap="square">
            <a:spAutoFit/>
          </a:bodyPr>
          <a:lstStyle/>
          <a:p>
            <a:r>
              <a:rPr lang="en-US" dirty="0"/>
              <a:t>Representational State Transfer (REST) is an architectural style that defines a set of constraints and properties based on HTTP. Other kinds of web services, such as SOAP web services, expose their own arbitrary sets of operations.</a:t>
            </a:r>
          </a:p>
          <a:p>
            <a:endParaRPr lang="en-US" dirty="0"/>
          </a:p>
          <a:p>
            <a:r>
              <a:rPr lang="en-US" dirty="0"/>
              <a:t>"Web resources" were first defined on the World Wide Web as documents or files identified by their URLs. However, today they have a much more generic and abstract definition that encompasses every thing or entity that can be identified, named, addressed, or handled, in any way whatsoever, on the web. In a RESTful web service, requests made to a resource's URI will elicit a response that may be in HTML, XML, JSON, or some other format. The response may confirm that some alteration has been made to the stored resource, and the response may provide hypertext links to other related resources or collections of resources. When HTTP is used, as is most common, the operations available are GET, POST, PUT, DELETE, and other predefined CRUD HTTP methods.</a:t>
            </a:r>
          </a:p>
          <a:p>
            <a:endParaRPr lang="en-US" dirty="0"/>
          </a:p>
          <a:p>
            <a:r>
              <a:rPr lang="en-US" dirty="0"/>
              <a:t>By using a stateless protocol and standard operations, REST systems aim for fast performance, reliability, and the ability to grow, by re-using components that can be managed and updated without affecting the system as a whole, even while it is running.</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Tree>
    <p:extLst>
      <p:ext uri="{BB962C8B-B14F-4D97-AF65-F5344CB8AC3E}">
        <p14:creationId xmlns:p14="http://schemas.microsoft.com/office/powerpoint/2010/main" val="2381031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Measuring Team Output… and Estimating/Planning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Be wary! No, be afraid!!</a:t>
            </a:r>
          </a:p>
          <a:p>
            <a:r>
              <a:rPr lang="en-US" sz="2000" dirty="0"/>
              <a:t>Story Points</a:t>
            </a:r>
          </a:p>
          <a:p>
            <a:r>
              <a:rPr lang="en-US" sz="2000" dirty="0"/>
              <a:t>Use Case Points</a:t>
            </a:r>
          </a:p>
          <a:p>
            <a:r>
              <a:rPr lang="en-US" sz="2000" dirty="0"/>
              <a:t>Function Points</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824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C67-D660-436D-ACD5-86650CA618BC}"/>
              </a:ext>
            </a:extLst>
          </p:cNvPr>
          <p:cNvSpPr>
            <a:spLocks noGrp="1"/>
          </p:cNvSpPr>
          <p:nvPr>
            <p:ph type="title"/>
          </p:nvPr>
        </p:nvSpPr>
        <p:spPr/>
        <p:txBody>
          <a:bodyPr/>
          <a:lstStyle/>
          <a:p>
            <a:r>
              <a:rPr lang="en-US" dirty="0"/>
              <a:t>Example Metrics Scorecard</a:t>
            </a:r>
          </a:p>
        </p:txBody>
      </p:sp>
      <p:pic>
        <p:nvPicPr>
          <p:cNvPr id="4" name="Picture 3">
            <a:extLst>
              <a:ext uri="{FF2B5EF4-FFF2-40B4-BE49-F238E27FC236}">
                <a16:creationId xmlns:a16="http://schemas.microsoft.com/office/drawing/2014/main" id="{9EE23826-039A-42C5-B30E-67BDAD6D6BCD}"/>
              </a:ext>
            </a:extLst>
          </p:cNvPr>
          <p:cNvPicPr>
            <a:picLocks noChangeAspect="1"/>
          </p:cNvPicPr>
          <p:nvPr/>
        </p:nvPicPr>
        <p:blipFill>
          <a:blip r:embed="rId2"/>
          <a:stretch>
            <a:fillRect/>
          </a:stretch>
        </p:blipFill>
        <p:spPr>
          <a:xfrm>
            <a:off x="793750" y="2429842"/>
            <a:ext cx="10604500" cy="2350132"/>
          </a:xfrm>
          <a:prstGeom prst="rect">
            <a:avLst/>
          </a:prstGeom>
        </p:spPr>
      </p:pic>
    </p:spTree>
    <p:extLst>
      <p:ext uri="{BB962C8B-B14F-4D97-AF65-F5344CB8AC3E}">
        <p14:creationId xmlns:p14="http://schemas.microsoft.com/office/powerpoint/2010/main" val="2017050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A8043-9C69-49E0-808D-839C6E98A337}"/>
              </a:ext>
            </a:extLst>
          </p:cNvPr>
          <p:cNvPicPr>
            <a:picLocks noGrp="1" noChangeAspect="1"/>
          </p:cNvPicPr>
          <p:nvPr>
            <p:ph idx="1"/>
          </p:nvPr>
        </p:nvPicPr>
        <p:blipFill rotWithShape="1">
          <a:blip r:embed="rId3"/>
          <a:srcRect r="1193" b="1268"/>
          <a:stretch/>
        </p:blipFill>
        <p:spPr>
          <a:xfrm>
            <a:off x="643467" y="934467"/>
            <a:ext cx="10818283" cy="4945634"/>
          </a:xfrm>
          <a:prstGeom prst="rect">
            <a:avLst/>
          </a:prstGeom>
        </p:spPr>
      </p:pic>
    </p:spTree>
    <p:extLst>
      <p:ext uri="{BB962C8B-B14F-4D97-AF65-F5344CB8AC3E}">
        <p14:creationId xmlns:p14="http://schemas.microsoft.com/office/powerpoint/2010/main" val="567704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Improve Weighted Average Defect Density</a:t>
            </a:r>
          </a:p>
        </p:txBody>
      </p:sp>
    </p:spTree>
    <p:extLst>
      <p:ext uri="{BB962C8B-B14F-4D97-AF65-F5344CB8AC3E}">
        <p14:creationId xmlns:p14="http://schemas.microsoft.com/office/powerpoint/2010/main" val="159522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Preview Case Study – </a:t>
            </a:r>
            <a:br>
              <a:rPr lang="en-US" sz="3600" dirty="0"/>
            </a:br>
            <a:r>
              <a:rPr lang="en-US" sz="3600" dirty="0"/>
              <a:t>EQUIP Architecture &amp; Metrics </a:t>
            </a:r>
          </a:p>
        </p:txBody>
      </p:sp>
    </p:spTree>
    <p:extLst>
      <p:ext uri="{BB962C8B-B14F-4D97-AF65-F5344CB8AC3E}">
        <p14:creationId xmlns:p14="http://schemas.microsoft.com/office/powerpoint/2010/main" val="3829926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240946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885409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b="1" dirty="0"/>
              <a:t>Software Engineering:</a:t>
            </a:r>
          </a:p>
          <a:p>
            <a:pPr marL="0" indent="0">
              <a:spcBef>
                <a:spcPts val="1800"/>
              </a:spcBef>
              <a:buNone/>
            </a:pPr>
            <a:r>
              <a:rPr lang="en-US" sz="2400" u="sng" dirty="0"/>
              <a:t>People</a:t>
            </a:r>
            <a:r>
              <a:rPr lang="en-US" sz="2400" dirty="0"/>
              <a:t>: Leadership, Domain Knowledge, Organization Structure, Enterprise Processes (budgeting, portfolio management, etc.)… Mythical all knowing  “The Business”</a:t>
            </a:r>
          </a:p>
          <a:p>
            <a:pPr marL="0" indent="0">
              <a:spcBef>
                <a:spcPts val="1800"/>
              </a:spcBef>
              <a:buNone/>
            </a:pPr>
            <a:r>
              <a:rPr lang="en-US" sz="2400" u="sng" dirty="0"/>
              <a:t>Process</a:t>
            </a:r>
            <a:r>
              <a:rPr lang="en-US" sz="2400" dirty="0"/>
              <a:t>: Waterfall/Iterative/Agile Software Development Lifecycle (SDLC), Project Management, Project Metrics, Role Identification/Assignment</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 Development Team Staffing</a:t>
            </a:r>
            <a:endParaRPr lang="en-US" sz="2400" b="1" dirty="0"/>
          </a:p>
          <a:p>
            <a:pPr marL="0" indent="0">
              <a:buNone/>
            </a:pPr>
            <a:endParaRPr lang="en-US" sz="2400" b="1" dirty="0"/>
          </a:p>
        </p:txBody>
      </p:sp>
    </p:spTree>
    <p:extLst>
      <p:ext uri="{BB962C8B-B14F-4D97-AF65-F5344CB8AC3E}">
        <p14:creationId xmlns:p14="http://schemas.microsoft.com/office/powerpoint/2010/main" val="1655960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82339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CORS</a:t>
            </a:r>
          </a:p>
        </p:txBody>
      </p:sp>
      <p:sp>
        <p:nvSpPr>
          <p:cNvPr id="3" name="Rectangle 2">
            <a:extLst>
              <a:ext uri="{FF2B5EF4-FFF2-40B4-BE49-F238E27FC236}">
                <a16:creationId xmlns:a16="http://schemas.microsoft.com/office/drawing/2014/main" id="{6D4E1A95-16DC-4582-B3DE-CCF6667D032F}"/>
              </a:ext>
            </a:extLst>
          </p:cNvPr>
          <p:cNvSpPr/>
          <p:nvPr/>
        </p:nvSpPr>
        <p:spPr>
          <a:xfrm>
            <a:off x="752475" y="1614309"/>
            <a:ext cx="10515600" cy="3416320"/>
          </a:xfrm>
          <a:prstGeom prst="rect">
            <a:avLst/>
          </a:prstGeom>
        </p:spPr>
        <p:txBody>
          <a:bodyPr wrap="square">
            <a:spAutoFit/>
          </a:bodyPr>
          <a:lstStyle/>
          <a:p>
            <a:r>
              <a:rPr lang="en-US" dirty="0"/>
              <a:t>Cross-Origin Resource Sharing (CORS):  CORS is a mechanism that uses additional HTTP headers to tell a browser to let a web application running at one origin (domain) have permission to access selected resources from a server at a different origin. A web application makes a cross-origin HTTP request when it requests a resource that has a different origin (domain, protocol, and port) than its own origin.</a:t>
            </a:r>
          </a:p>
          <a:p>
            <a:endParaRPr lang="en-US" dirty="0"/>
          </a:p>
          <a:p>
            <a:r>
              <a:rPr lang="en-US" dirty="0"/>
              <a:t>An example of a cross-origin request: The frontend JavaScript code for a web application served from http://domain-a.com uses XMLHttpRequest to make a request for http://api.domain-b.com/data.json.</a:t>
            </a:r>
          </a:p>
          <a:p>
            <a:endParaRPr lang="en-US" dirty="0"/>
          </a:p>
          <a:p>
            <a:r>
              <a:rPr lang="en-US" dirty="0"/>
              <a:t>For security reasons, browsers restrict cross-origin HTTP requests initiated from within scripts. For example, XMLHttpRequest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pic>
        <p:nvPicPr>
          <p:cNvPr id="5" name="Picture 4">
            <a:extLst>
              <a:ext uri="{FF2B5EF4-FFF2-40B4-BE49-F238E27FC236}">
                <a16:creationId xmlns:a16="http://schemas.microsoft.com/office/drawing/2014/main" id="{3CB0D461-4881-45C7-9099-259B95A43E58}"/>
              </a:ext>
            </a:extLst>
          </p:cNvPr>
          <p:cNvPicPr>
            <a:picLocks noChangeAspect="1"/>
          </p:cNvPicPr>
          <p:nvPr/>
        </p:nvPicPr>
        <p:blipFill>
          <a:blip r:embed="rId3"/>
          <a:stretch>
            <a:fillRect/>
          </a:stretch>
        </p:blipFill>
        <p:spPr>
          <a:xfrm>
            <a:off x="9646215" y="547262"/>
            <a:ext cx="2238375" cy="609600"/>
          </a:xfrm>
          <a:prstGeom prst="rect">
            <a:avLst/>
          </a:prstGeom>
        </p:spPr>
      </p:pic>
      <p:pic>
        <p:nvPicPr>
          <p:cNvPr id="2" name="Picture 1">
            <a:extLst>
              <a:ext uri="{FF2B5EF4-FFF2-40B4-BE49-F238E27FC236}">
                <a16:creationId xmlns:a16="http://schemas.microsoft.com/office/drawing/2014/main" id="{125CC2C7-E434-40A3-ADC3-A814645705BF}"/>
              </a:ext>
            </a:extLst>
          </p:cNvPr>
          <p:cNvPicPr>
            <a:picLocks noChangeAspect="1"/>
          </p:cNvPicPr>
          <p:nvPr/>
        </p:nvPicPr>
        <p:blipFill>
          <a:blip r:embed="rId4"/>
          <a:stretch>
            <a:fillRect/>
          </a:stretch>
        </p:blipFill>
        <p:spPr>
          <a:xfrm>
            <a:off x="5919977" y="5708313"/>
            <a:ext cx="5348098" cy="784562"/>
          </a:xfrm>
          <a:prstGeom prst="rect">
            <a:avLst/>
          </a:prstGeom>
          <a:ln w="12700">
            <a:solidFill>
              <a:schemeClr val="tx1"/>
            </a:solidFill>
          </a:ln>
        </p:spPr>
      </p:pic>
    </p:spTree>
    <p:extLst>
      <p:ext uri="{BB962C8B-B14F-4D97-AF65-F5344CB8AC3E}">
        <p14:creationId xmlns:p14="http://schemas.microsoft.com/office/powerpoint/2010/main" val="34635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23173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MVC Web Frameworks</a:t>
            </a:r>
          </a:p>
        </p:txBody>
      </p:sp>
    </p:spTree>
    <p:extLst>
      <p:ext uri="{BB962C8B-B14F-4D97-AF65-F5344CB8AC3E}">
        <p14:creationId xmlns:p14="http://schemas.microsoft.com/office/powerpoint/2010/main" val="2947711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MVC Pattern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2" name="Picture 1">
            <a:extLst>
              <a:ext uri="{FF2B5EF4-FFF2-40B4-BE49-F238E27FC236}">
                <a16:creationId xmlns:a16="http://schemas.microsoft.com/office/drawing/2014/main" id="{EA702C84-A6B1-4EC9-8695-9CFA82204441}"/>
              </a:ext>
            </a:extLst>
          </p:cNvPr>
          <p:cNvPicPr>
            <a:picLocks noChangeAspect="1"/>
          </p:cNvPicPr>
          <p:nvPr/>
        </p:nvPicPr>
        <p:blipFill>
          <a:blip r:embed="rId4"/>
          <a:stretch>
            <a:fillRect/>
          </a:stretch>
        </p:blipFill>
        <p:spPr>
          <a:xfrm>
            <a:off x="1235344" y="1486135"/>
            <a:ext cx="9721312" cy="5102462"/>
          </a:xfrm>
          <a:prstGeom prst="rect">
            <a:avLst/>
          </a:prstGeom>
        </p:spPr>
      </p:pic>
    </p:spTree>
    <p:extLst>
      <p:ext uri="{BB962C8B-B14F-4D97-AF65-F5344CB8AC3E}">
        <p14:creationId xmlns:p14="http://schemas.microsoft.com/office/powerpoint/2010/main" val="673436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Django MVC or MVT?</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
        <p:nvSpPr>
          <p:cNvPr id="7" name="Content Placeholder 2">
            <a:extLst>
              <a:ext uri="{FF2B5EF4-FFF2-40B4-BE49-F238E27FC236}">
                <a16:creationId xmlns:a16="http://schemas.microsoft.com/office/drawing/2014/main" id="{7CF23BD0-E4B6-43D9-8797-8ADB2B451552}"/>
              </a:ext>
            </a:extLst>
          </p:cNvPr>
          <p:cNvSpPr>
            <a:spLocks noGrp="1"/>
          </p:cNvSpPr>
          <p:nvPr>
            <p:ph idx="1"/>
          </p:nvPr>
        </p:nvSpPr>
        <p:spPr>
          <a:xfrm>
            <a:off x="838200" y="1654444"/>
            <a:ext cx="10515600" cy="4522519"/>
          </a:xfrm>
        </p:spPr>
        <p:txBody>
          <a:bodyPr>
            <a:normAutofit/>
          </a:bodyPr>
          <a:lstStyle/>
          <a:p>
            <a:pPr marL="0" indent="0">
              <a:buNone/>
            </a:pPr>
            <a:r>
              <a:rPr lang="en-US" sz="2000" dirty="0"/>
              <a:t>Yes. The main difference is that Django takes care of the Controller by introducing Templates that we are expected to implement. </a:t>
            </a:r>
          </a:p>
        </p:txBody>
      </p:sp>
    </p:spTree>
    <p:extLst>
      <p:ext uri="{BB962C8B-B14F-4D97-AF65-F5344CB8AC3E}">
        <p14:creationId xmlns:p14="http://schemas.microsoft.com/office/powerpoint/2010/main" val="2429526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Bandwidth versus Latency</a:t>
            </a:r>
          </a:p>
        </p:txBody>
      </p:sp>
    </p:spTree>
    <p:extLst>
      <p:ext uri="{BB962C8B-B14F-4D97-AF65-F5344CB8AC3E}">
        <p14:creationId xmlns:p14="http://schemas.microsoft.com/office/powerpoint/2010/main" val="164067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Network Architecture &amp; Protocols</a:t>
            </a:r>
          </a:p>
        </p:txBody>
      </p:sp>
    </p:spTree>
    <p:extLst>
      <p:ext uri="{BB962C8B-B14F-4D97-AF65-F5344CB8AC3E}">
        <p14:creationId xmlns:p14="http://schemas.microsoft.com/office/powerpoint/2010/main" val="1831084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endParaRPr lang="en-US" sz="2000" dirty="0"/>
          </a:p>
          <a:p>
            <a:pPr marL="0" indent="0">
              <a:buNone/>
            </a:pPr>
            <a:r>
              <a:rPr lang="en-US" sz="2000" dirty="0"/>
              <a:t>IP (Internet Protocol) </a:t>
            </a:r>
            <a:r>
              <a:rPr lang="en-US" sz="2000" dirty="0">
                <a:hlinkClick r:id="rId4"/>
              </a:rPr>
              <a:t>[link]</a:t>
            </a:r>
            <a:endParaRPr lang="en-US" sz="2000" dirty="0"/>
          </a:p>
          <a:p>
            <a:pPr marL="0" indent="0">
              <a:buNone/>
            </a:pP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pic>
        <p:nvPicPr>
          <p:cNvPr id="3" name="Picture 2">
            <a:extLst>
              <a:ext uri="{FF2B5EF4-FFF2-40B4-BE49-F238E27FC236}">
                <a16:creationId xmlns:a16="http://schemas.microsoft.com/office/drawing/2014/main" id="{EB9E2CFF-2E53-4E08-B47B-2E03CBDC1E36}"/>
              </a:ext>
            </a:extLst>
          </p:cNvPr>
          <p:cNvPicPr>
            <a:picLocks noChangeAspect="1"/>
          </p:cNvPicPr>
          <p:nvPr/>
        </p:nvPicPr>
        <p:blipFill>
          <a:blip r:embed="rId9"/>
          <a:stretch>
            <a:fillRect/>
          </a:stretch>
        </p:blipFill>
        <p:spPr>
          <a:xfrm>
            <a:off x="5794362" y="1227552"/>
            <a:ext cx="6397638" cy="4747364"/>
          </a:xfrm>
          <a:prstGeom prst="rect">
            <a:avLst/>
          </a:prstGeom>
        </p:spPr>
      </p:pic>
    </p:spTree>
    <p:extLst>
      <p:ext uri="{BB962C8B-B14F-4D97-AF65-F5344CB8AC3E}">
        <p14:creationId xmlns:p14="http://schemas.microsoft.com/office/powerpoint/2010/main" val="2932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pic>
        <p:nvPicPr>
          <p:cNvPr id="3" name="Picture 2">
            <a:extLst>
              <a:ext uri="{FF2B5EF4-FFF2-40B4-BE49-F238E27FC236}">
                <a16:creationId xmlns:a16="http://schemas.microsoft.com/office/drawing/2014/main" id="{A7D0AC4C-9095-4FBA-8E03-0CC37CBE4853}"/>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689FE5D9-63F7-424C-8E00-845B24A1F384}"/>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70464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 [The Web takes over the world]</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pic>
        <p:nvPicPr>
          <p:cNvPr id="6" name="Picture 5">
            <a:extLst>
              <a:ext uri="{FF2B5EF4-FFF2-40B4-BE49-F238E27FC236}">
                <a16:creationId xmlns:a16="http://schemas.microsoft.com/office/drawing/2014/main" id="{FFA9BE90-C0D4-406B-8CC0-01FCDC9A1537}"/>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7" name="TextBox 6">
            <a:extLst>
              <a:ext uri="{FF2B5EF4-FFF2-40B4-BE49-F238E27FC236}">
                <a16:creationId xmlns:a16="http://schemas.microsoft.com/office/drawing/2014/main" id="{5EEC40FC-5ED0-44E3-B813-C6735E625590}"/>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27816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…SOA (service-oriented architecture) version 2</a:t>
            </a:r>
          </a:p>
          <a:p>
            <a:pPr marL="0" indent="0">
              <a:buNone/>
            </a:pPr>
            <a:endParaRPr lang="en-US" sz="2000" dirty="0"/>
          </a:p>
          <a:p>
            <a:pPr marL="0" indent="0">
              <a:buNone/>
            </a:pPr>
            <a:r>
              <a:rPr lang="en-US" sz="2000" dirty="0"/>
              <a:t>XML (Extensible Markup Language) </a:t>
            </a:r>
            <a:r>
              <a:rPr lang="en-US" sz="2000" dirty="0">
                <a:hlinkClick r:id="rId4"/>
              </a:rPr>
              <a:t>[link]</a:t>
            </a:r>
            <a:r>
              <a:rPr lang="en-US" sz="2000" dirty="0"/>
              <a:t>	</a:t>
            </a:r>
          </a:p>
          <a:p>
            <a:pPr marL="0" indent="0">
              <a:buNone/>
            </a:pPr>
            <a:r>
              <a:rPr lang="en-US" sz="2000" dirty="0"/>
              <a:t>XML-RPC (XML &amp; HTTP) </a:t>
            </a:r>
            <a:r>
              <a:rPr lang="en-US" sz="2000" dirty="0">
                <a:hlinkClick r:id="rId5"/>
              </a:rPr>
              <a:t>[link]</a:t>
            </a:r>
            <a:r>
              <a:rPr lang="en-US" sz="2000" dirty="0"/>
              <a:t> </a:t>
            </a:r>
          </a:p>
          <a:p>
            <a:pPr marL="0" indent="0">
              <a:buNone/>
            </a:pPr>
            <a:r>
              <a:rPr lang="en-US" sz="2000" dirty="0"/>
              <a:t>SOAP (Simple Object Access Protocol) </a:t>
            </a:r>
            <a:r>
              <a:rPr lang="en-US" sz="2000" dirty="0">
                <a:hlinkClick r:id="rId6"/>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7"/>
              </a:rPr>
              <a:t>[link]</a:t>
            </a:r>
            <a:endParaRPr lang="en-US" sz="2000" dirty="0"/>
          </a:p>
          <a:p>
            <a:pPr marL="0" indent="0">
              <a:buNone/>
            </a:pPr>
            <a:r>
              <a:rPr lang="en-US" sz="2000" dirty="0"/>
              <a:t>REST (Representational State Transfer) </a:t>
            </a:r>
            <a:r>
              <a:rPr lang="en-US" sz="2000" dirty="0">
                <a:hlinkClick r:id="rId8"/>
              </a:rPr>
              <a:t>[link]</a:t>
            </a: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6F107D95-60D1-476F-8F34-B0D12CE62FC5}"/>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8" name="TextBox 7">
            <a:extLst>
              <a:ext uri="{FF2B5EF4-FFF2-40B4-BE49-F238E27FC236}">
                <a16:creationId xmlns:a16="http://schemas.microsoft.com/office/drawing/2014/main" id="{24B0F564-56B6-4C5C-B0C1-1AF4213D17D6}"/>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172388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1800" dirty="0"/>
              <a:t>Review Monday prework announcement. </a:t>
            </a:r>
          </a:p>
          <a:p>
            <a:pPr marL="0" indent="0">
              <a:buNone/>
            </a:pPr>
            <a:endParaRPr lang="en-US" sz="1800" b="1" dirty="0"/>
          </a:p>
        </p:txBody>
      </p:sp>
    </p:spTree>
    <p:extLst>
      <p:ext uri="{BB962C8B-B14F-4D97-AF65-F5344CB8AC3E}">
        <p14:creationId xmlns:p14="http://schemas.microsoft.com/office/powerpoint/2010/main" val="1627805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    …SOA (service-oriented architecture) version 2 [link]</a:t>
            </a:r>
          </a:p>
          <a:p>
            <a:pPr marL="0" indent="0">
              <a:buNone/>
            </a:pPr>
            <a:r>
              <a:rPr lang="en-US" sz="2000" dirty="0"/>
              <a:t>JSON (JavaScript Object Notation) </a:t>
            </a:r>
            <a:r>
              <a:rPr lang="en-US" sz="2000" dirty="0">
                <a:hlinkClick r:id="rId4"/>
              </a:rPr>
              <a:t>[link]</a:t>
            </a:r>
            <a:endParaRPr lang="en-US" sz="2000" dirty="0"/>
          </a:p>
          <a:p>
            <a:pPr marL="0" indent="0">
              <a:buNone/>
            </a:pPr>
            <a:r>
              <a:rPr lang="en-US" sz="2000" dirty="0"/>
              <a:t>REST (Representational State Transfer)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6"/>
              </a:rPr>
              <a:t>[link]</a:t>
            </a:r>
            <a:r>
              <a:rPr lang="en-US" sz="2000" dirty="0"/>
              <a:t> Or </a:t>
            </a:r>
            <a:r>
              <a:rPr lang="en-US" sz="2000" dirty="0">
                <a:hlinkClick r:id="rId7"/>
              </a:rPr>
              <a:t>https://grpc.io/faq/</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8"/>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9"/>
              </a:rPr>
              <a:t>[link]</a:t>
            </a:r>
            <a:r>
              <a:rPr lang="en-US" sz="2000" dirty="0"/>
              <a:t>  </a:t>
            </a:r>
          </a:p>
        </p:txBody>
      </p:sp>
      <p:pic>
        <p:nvPicPr>
          <p:cNvPr id="5" name="Picture 4">
            <a:extLst>
              <a:ext uri="{FF2B5EF4-FFF2-40B4-BE49-F238E27FC236}">
                <a16:creationId xmlns:a16="http://schemas.microsoft.com/office/drawing/2014/main" id="{E51FC054-0B24-4CFD-B5CC-ADC37DA85061}"/>
              </a:ext>
            </a:extLst>
          </p:cNvPr>
          <p:cNvPicPr>
            <a:picLocks noChangeAspect="1"/>
          </p:cNvPicPr>
          <p:nvPr/>
        </p:nvPicPr>
        <p:blipFill>
          <a:blip r:embed="rId10"/>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2F930956-2EDD-4146-85BF-6182A3CEB693}"/>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1"/>
              </a:rPr>
              <a:t>[link]</a:t>
            </a:r>
            <a:endParaRPr lang="en-US" dirty="0"/>
          </a:p>
        </p:txBody>
      </p:sp>
    </p:spTree>
    <p:extLst>
      <p:ext uri="{BB962C8B-B14F-4D97-AF65-F5344CB8AC3E}">
        <p14:creationId xmlns:p14="http://schemas.microsoft.com/office/powerpoint/2010/main" val="928010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r>
              <a:rPr lang="en-US" sz="2000" dirty="0"/>
              <a:t>IP (Internet Protocol) </a:t>
            </a:r>
            <a:r>
              <a:rPr lang="en-US" sz="2000" dirty="0">
                <a:hlinkClick r:id="rId4"/>
              </a:rPr>
              <a:t>[link]</a:t>
            </a: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spTree>
    <p:extLst>
      <p:ext uri="{BB962C8B-B14F-4D97-AF65-F5344CB8AC3E}">
        <p14:creationId xmlns:p14="http://schemas.microsoft.com/office/powerpoint/2010/main" val="2073374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spTree>
    <p:extLst>
      <p:ext uri="{BB962C8B-B14F-4D97-AF65-F5344CB8AC3E}">
        <p14:creationId xmlns:p14="http://schemas.microsoft.com/office/powerpoint/2010/main" val="884834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spTree>
    <p:extLst>
      <p:ext uri="{BB962C8B-B14F-4D97-AF65-F5344CB8AC3E}">
        <p14:creationId xmlns:p14="http://schemas.microsoft.com/office/powerpoint/2010/main" val="2663758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3" name="Content Placeholder 2"/>
          <p:cNvSpPr>
            <a:spLocks noGrp="1"/>
          </p:cNvSpPr>
          <p:nvPr>
            <p:ph idx="1"/>
          </p:nvPr>
        </p:nvSpPr>
        <p:spPr>
          <a:xfrm>
            <a:off x="5122103" y="3954148"/>
            <a:ext cx="10718950" cy="2327970"/>
          </a:xfrm>
        </p:spPr>
        <p:txBody>
          <a:bodyPr>
            <a:normAutofit/>
          </a:bodyPr>
          <a:lstStyle/>
          <a:p>
            <a:pPr marL="0" indent="0">
              <a:buNone/>
            </a:pPr>
            <a:r>
              <a:rPr lang="en-US" sz="2000" dirty="0">
                <a:hlinkClick r:id="rId3"/>
              </a:rPr>
              <a:t>https://en.wikipedia.org/wiki/GRPC</a:t>
            </a: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4"/>
              </a:rPr>
              <a:t>[link]</a:t>
            </a:r>
            <a:endParaRPr lang="en-US" sz="2000" dirty="0"/>
          </a:p>
          <a:p>
            <a:pPr marL="0" indent="0">
              <a:buNone/>
            </a:pPr>
            <a:r>
              <a:rPr lang="en-US" sz="2000" dirty="0"/>
              <a:t>…SOA (service-oriented architecture) version 2 [link]</a:t>
            </a:r>
          </a:p>
          <a:p>
            <a:pPr marL="0" indent="0">
              <a:buNone/>
            </a:pPr>
            <a:endParaRPr lang="en-US" sz="2000" dirty="0"/>
          </a:p>
          <a:p>
            <a:pPr marL="0" indent="0">
              <a:buNone/>
            </a:pPr>
            <a:r>
              <a:rPr lang="en-US" sz="2000" dirty="0"/>
              <a:t>XML (Extensible Markup Language) </a:t>
            </a:r>
            <a:r>
              <a:rPr lang="en-US" sz="2000" dirty="0">
                <a:hlinkClick r:id="rId5"/>
              </a:rPr>
              <a:t>[link]</a:t>
            </a:r>
            <a:r>
              <a:rPr lang="en-US" sz="2000" dirty="0"/>
              <a:t>	</a:t>
            </a:r>
          </a:p>
          <a:p>
            <a:pPr marL="0" indent="0">
              <a:buNone/>
            </a:pPr>
            <a:r>
              <a:rPr lang="en-US" sz="2000" dirty="0"/>
              <a:t>XML-RPC (XML &amp; HTTP) </a:t>
            </a:r>
            <a:r>
              <a:rPr lang="en-US" sz="2000" dirty="0">
                <a:hlinkClick r:id="rId6"/>
              </a:rPr>
              <a:t>[link]</a:t>
            </a:r>
            <a:r>
              <a:rPr lang="en-US" sz="2000" dirty="0"/>
              <a:t> </a:t>
            </a:r>
          </a:p>
          <a:p>
            <a:pPr marL="0" indent="0">
              <a:buNone/>
            </a:pPr>
            <a:r>
              <a:rPr lang="en-US" sz="2000" dirty="0"/>
              <a:t>SOAP (Simple Object Access Protocol) </a:t>
            </a:r>
            <a:r>
              <a:rPr lang="en-US" sz="2000" dirty="0">
                <a:hlinkClick r:id="rId7"/>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8"/>
              </a:rPr>
              <a:t>[link]</a:t>
            </a:r>
            <a:endParaRPr lang="en-US" sz="2000" dirty="0"/>
          </a:p>
          <a:p>
            <a:pPr marL="0" indent="0">
              <a:buNone/>
            </a:pPr>
            <a:r>
              <a:rPr lang="en-US" sz="2000" dirty="0"/>
              <a:t>REST (Representational State Transfer) </a:t>
            </a:r>
            <a:r>
              <a:rPr lang="en-US" sz="2000" dirty="0">
                <a:hlinkClick r:id="rId9"/>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9889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(JavaScript Object Notation) </a:t>
            </a:r>
            <a:r>
              <a:rPr lang="en-US" sz="2000" dirty="0">
                <a:hlinkClick r:id="rId3"/>
              </a:rPr>
              <a:t>[link]</a:t>
            </a:r>
            <a:endParaRPr lang="en-US" sz="2000" dirty="0"/>
          </a:p>
          <a:p>
            <a:pPr marL="0" indent="0">
              <a:buNone/>
            </a:pPr>
            <a:r>
              <a:rPr lang="en-US" sz="2000" dirty="0"/>
              <a:t>REST (Representational State Transfer) </a:t>
            </a:r>
            <a:r>
              <a:rPr lang="en-US" sz="2000" dirty="0">
                <a:hlinkClick r:id="rId4"/>
              </a:rPr>
              <a:t>[link]</a:t>
            </a: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6"/>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7"/>
              </a:rPr>
              <a:t>[link]</a:t>
            </a:r>
            <a:r>
              <a:rPr lang="en-US" sz="2000" dirty="0"/>
              <a:t>  </a:t>
            </a:r>
          </a:p>
        </p:txBody>
      </p:sp>
    </p:spTree>
    <p:extLst>
      <p:ext uri="{BB962C8B-B14F-4D97-AF65-F5344CB8AC3E}">
        <p14:creationId xmlns:p14="http://schemas.microsoft.com/office/powerpoint/2010/main" val="421650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In-demand Software Development Skills </a:t>
            </a:r>
            <a:r>
              <a:rPr lang="en-US" sz="3600" dirty="0">
                <a:hlinkClick r:id="rId3"/>
              </a:rPr>
              <a:t>[link]</a:t>
            </a:r>
            <a:endParaRPr lang="en-US" sz="3600" dirty="0"/>
          </a:p>
        </p:txBody>
      </p:sp>
    </p:spTree>
    <p:extLst>
      <p:ext uri="{BB962C8B-B14F-4D97-AF65-F5344CB8AC3E}">
        <p14:creationId xmlns:p14="http://schemas.microsoft.com/office/powerpoint/2010/main" val="1674425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Your Feedback from Sprint 6?</a:t>
            </a:r>
            <a:br>
              <a:rPr lang="en-US" sz="3600" dirty="0"/>
            </a:br>
            <a:br>
              <a:rPr lang="en-US" sz="3600" dirty="0"/>
            </a:br>
            <a:r>
              <a:rPr lang="en-US" sz="3600" dirty="0"/>
              <a:t>APIs? Swagger? YAML? </a:t>
            </a:r>
          </a:p>
        </p:txBody>
      </p:sp>
    </p:spTree>
    <p:extLst>
      <p:ext uri="{BB962C8B-B14F-4D97-AF65-F5344CB8AC3E}">
        <p14:creationId xmlns:p14="http://schemas.microsoft.com/office/powerpoint/2010/main" val="2936190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6328-B774-764F-8398-EC216DF59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B747E-E8B7-5146-BF3F-60156021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3993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Case Study – </a:t>
            </a:r>
            <a:br>
              <a:rPr lang="en-US" sz="3600" dirty="0"/>
            </a:br>
            <a:r>
              <a:rPr lang="en-US" sz="3600" dirty="0"/>
              <a:t>EQUIP Architecture Patterns, </a:t>
            </a:r>
            <a:br>
              <a:rPr lang="en-US" sz="3600" dirty="0"/>
            </a:br>
            <a:r>
              <a:rPr lang="en-US" sz="3600" dirty="0"/>
              <a:t>Tactics, and Metrics </a:t>
            </a:r>
          </a:p>
        </p:txBody>
      </p:sp>
    </p:spTree>
    <p:extLst>
      <p:ext uri="{BB962C8B-B14F-4D97-AF65-F5344CB8AC3E}">
        <p14:creationId xmlns:p14="http://schemas.microsoft.com/office/powerpoint/2010/main" val="352898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841104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2248469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42838-5406-44B9-8E0A-60C6D3D3BE36}"/>
              </a:ext>
            </a:extLst>
          </p:cNvPr>
          <p:cNvPicPr>
            <a:picLocks noChangeAspect="1"/>
          </p:cNvPicPr>
          <p:nvPr/>
        </p:nvPicPr>
        <p:blipFill>
          <a:blip r:embed="rId3"/>
          <a:stretch>
            <a:fillRect/>
          </a:stretch>
        </p:blipFill>
        <p:spPr>
          <a:xfrm>
            <a:off x="3311591" y="975429"/>
            <a:ext cx="5423197" cy="4813087"/>
          </a:xfrm>
          <a:prstGeom prst="rect">
            <a:avLst/>
          </a:prstGeom>
        </p:spPr>
      </p:pic>
      <p:pic>
        <p:nvPicPr>
          <p:cNvPr id="6" name="Picture 5">
            <a:extLst>
              <a:ext uri="{FF2B5EF4-FFF2-40B4-BE49-F238E27FC236}">
                <a16:creationId xmlns:a16="http://schemas.microsoft.com/office/drawing/2014/main" id="{AC6A4A7B-8AAE-4C5A-9844-D3E46F097BA1}"/>
              </a:ext>
            </a:extLst>
          </p:cNvPr>
          <p:cNvPicPr>
            <a:picLocks noChangeAspect="1"/>
          </p:cNvPicPr>
          <p:nvPr/>
        </p:nvPicPr>
        <p:blipFill>
          <a:blip r:embed="rId4"/>
          <a:stretch>
            <a:fillRect/>
          </a:stretch>
        </p:blipFill>
        <p:spPr>
          <a:xfrm>
            <a:off x="8313518" y="3840876"/>
            <a:ext cx="3252903" cy="2293296"/>
          </a:xfrm>
          <a:prstGeom prst="rect">
            <a:avLst/>
          </a:prstGeom>
        </p:spPr>
      </p:pic>
      <p:pic>
        <p:nvPicPr>
          <p:cNvPr id="7" name="Picture 6">
            <a:extLst>
              <a:ext uri="{FF2B5EF4-FFF2-40B4-BE49-F238E27FC236}">
                <a16:creationId xmlns:a16="http://schemas.microsoft.com/office/drawing/2014/main" id="{F36F669F-E64D-4CEF-AB71-5B8C2F656997}"/>
              </a:ext>
            </a:extLst>
          </p:cNvPr>
          <p:cNvPicPr>
            <a:picLocks noChangeAspect="1"/>
          </p:cNvPicPr>
          <p:nvPr/>
        </p:nvPicPr>
        <p:blipFill>
          <a:blip r:embed="rId5"/>
          <a:stretch>
            <a:fillRect/>
          </a:stretch>
        </p:blipFill>
        <p:spPr>
          <a:xfrm>
            <a:off x="8313518" y="709697"/>
            <a:ext cx="3252903" cy="2350222"/>
          </a:xfrm>
          <a:prstGeom prst="rect">
            <a:avLst/>
          </a:prstGeom>
        </p:spPr>
      </p:pic>
      <p:pic>
        <p:nvPicPr>
          <p:cNvPr id="8" name="Picture 7">
            <a:extLst>
              <a:ext uri="{FF2B5EF4-FFF2-40B4-BE49-F238E27FC236}">
                <a16:creationId xmlns:a16="http://schemas.microsoft.com/office/drawing/2014/main" id="{2B50ADE1-722B-48BC-A93F-B140F7A5CD57}"/>
              </a:ext>
            </a:extLst>
          </p:cNvPr>
          <p:cNvPicPr>
            <a:picLocks noChangeAspect="1"/>
          </p:cNvPicPr>
          <p:nvPr/>
        </p:nvPicPr>
        <p:blipFill>
          <a:blip r:embed="rId6"/>
          <a:stretch>
            <a:fillRect/>
          </a:stretch>
        </p:blipFill>
        <p:spPr>
          <a:xfrm>
            <a:off x="622549" y="3827418"/>
            <a:ext cx="3104943" cy="2313182"/>
          </a:xfrm>
          <a:prstGeom prst="rect">
            <a:avLst/>
          </a:prstGeom>
        </p:spPr>
      </p:pic>
      <p:pic>
        <p:nvPicPr>
          <p:cNvPr id="4" name="Picture 3">
            <a:extLst>
              <a:ext uri="{FF2B5EF4-FFF2-40B4-BE49-F238E27FC236}">
                <a16:creationId xmlns:a16="http://schemas.microsoft.com/office/drawing/2014/main" id="{58B496FA-9347-41CE-9672-85F4768B8CFC}"/>
              </a:ext>
            </a:extLst>
          </p:cNvPr>
          <p:cNvPicPr>
            <a:picLocks noChangeAspect="1"/>
          </p:cNvPicPr>
          <p:nvPr/>
        </p:nvPicPr>
        <p:blipFill>
          <a:blip r:embed="rId7"/>
          <a:stretch>
            <a:fillRect/>
          </a:stretch>
        </p:blipFill>
        <p:spPr>
          <a:xfrm>
            <a:off x="622549" y="733906"/>
            <a:ext cx="3122143" cy="2294775"/>
          </a:xfrm>
          <a:prstGeom prst="rect">
            <a:avLst/>
          </a:prstGeom>
        </p:spPr>
      </p:pic>
      <p:sp>
        <p:nvSpPr>
          <p:cNvPr id="10" name="Star: 5 Points 9">
            <a:extLst>
              <a:ext uri="{FF2B5EF4-FFF2-40B4-BE49-F238E27FC236}">
                <a16:creationId xmlns:a16="http://schemas.microsoft.com/office/drawing/2014/main" id="{5669461D-8D6A-4103-8A13-93B2C15C1707}"/>
              </a:ext>
            </a:extLst>
          </p:cNvPr>
          <p:cNvSpPr/>
          <p:nvPr/>
        </p:nvSpPr>
        <p:spPr>
          <a:xfrm>
            <a:off x="6970644" y="4844861"/>
            <a:ext cx="318052" cy="2782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Architecture Review (2006)</a:t>
            </a:r>
          </a:p>
        </p:txBody>
      </p:sp>
    </p:spTree>
    <p:extLst>
      <p:ext uri="{BB962C8B-B14F-4D97-AF65-F5344CB8AC3E}">
        <p14:creationId xmlns:p14="http://schemas.microsoft.com/office/powerpoint/2010/main" val="4022437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(2006)</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a:t>
            </a:r>
            <a:r>
              <a:rPr lang="en-US" sz="2000" dirty="0"/>
              <a:t>: Small scale client-server PowerBuilder/Sybase hosted on Citrix delivered to large customer base (Toyota dealers, John Deere dealers, and many other</a:t>
            </a:r>
          </a:p>
          <a:p>
            <a:r>
              <a:rPr lang="en-US" sz="2000" u="sng" dirty="0"/>
              <a:t>Tactics</a:t>
            </a:r>
            <a:r>
              <a:rPr lang="en-US" sz="2000" dirty="0"/>
              <a:t>: Deliver More Features (consider external/functional requirements only)</a:t>
            </a:r>
          </a:p>
          <a:p>
            <a:r>
              <a:rPr lang="en-US" sz="2000" u="sng" dirty="0"/>
              <a:t>Quality Attribute Priorities</a:t>
            </a:r>
            <a:r>
              <a:rPr lang="en-US" sz="2000" dirty="0"/>
              <a:t>: “Usability” and new functionality at any cost</a:t>
            </a:r>
          </a:p>
          <a:p>
            <a:r>
              <a:rPr lang="en-US" sz="2000" dirty="0"/>
              <a:t>Quality Issues: Reliability, Modifiability, Performance, Testability </a:t>
            </a:r>
          </a:p>
          <a:p>
            <a:r>
              <a:rPr lang="en-US" sz="2000" dirty="0"/>
              <a:t>“It looks like they have been programming for the last years as if they only had two weeks to live”</a:t>
            </a:r>
          </a:p>
          <a:p>
            <a:r>
              <a:rPr lang="en-US" sz="2000" dirty="0"/>
              <a:t>Waterfall process with year plus releases often delayed</a:t>
            </a:r>
          </a:p>
          <a:p>
            <a:r>
              <a:rPr lang="en-US" sz="2000" dirty="0"/>
              <a:t>Configuration management and deployment issues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854586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3261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…Four Years Go By…</a:t>
            </a:r>
          </a:p>
        </p:txBody>
      </p:sp>
    </p:spTree>
    <p:extLst>
      <p:ext uri="{BB962C8B-B14F-4D97-AF65-F5344CB8AC3E}">
        <p14:creationId xmlns:p14="http://schemas.microsoft.com/office/powerpoint/2010/main" val="3964560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That Fateful Day (2010)</a:t>
            </a:r>
          </a:p>
        </p:txBody>
      </p:sp>
    </p:spTree>
    <p:extLst>
      <p:ext uri="{BB962C8B-B14F-4D97-AF65-F5344CB8AC3E}">
        <p14:creationId xmlns:p14="http://schemas.microsoft.com/office/powerpoint/2010/main" val="20731224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0329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And Then</a:t>
            </a:r>
          </a:p>
        </p:txBody>
      </p:sp>
    </p:spTree>
    <p:extLst>
      <p:ext uri="{BB962C8B-B14F-4D97-AF65-F5344CB8AC3E}">
        <p14:creationId xmlns:p14="http://schemas.microsoft.com/office/powerpoint/2010/main" val="149292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Two “Triangular” Models of </a:t>
            </a:r>
            <a:br>
              <a:rPr lang="en-US" sz="3600" dirty="0"/>
            </a:br>
            <a:r>
              <a:rPr lang="en-US" sz="3600" dirty="0"/>
              <a:t>Software Development</a:t>
            </a:r>
          </a:p>
        </p:txBody>
      </p:sp>
    </p:spTree>
    <p:extLst>
      <p:ext uri="{BB962C8B-B14F-4D97-AF65-F5344CB8AC3E}">
        <p14:creationId xmlns:p14="http://schemas.microsoft.com/office/powerpoint/2010/main" val="3496179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It Got Worse</a:t>
            </a:r>
          </a:p>
        </p:txBody>
      </p:sp>
    </p:spTree>
    <p:extLst>
      <p:ext uri="{BB962C8B-B14F-4D97-AF65-F5344CB8AC3E}">
        <p14:creationId xmlns:p14="http://schemas.microsoft.com/office/powerpoint/2010/main" val="892543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(2011)</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Patterns</a:t>
            </a:r>
            <a:r>
              <a:rPr lang="en-US" sz="2000" dirty="0"/>
              <a:t>: Small scale client-server PowerBuilder/Sybase hosted on Citrix delivered to a smaller customer base of John Deere dealers</a:t>
            </a:r>
          </a:p>
          <a:p>
            <a:r>
              <a:rPr lang="en-US" sz="2000" dirty="0"/>
              <a:t>Strangler Pattern to encapsulate sections of functionality and move it to a multi-tier pattern with .NET environment and Web access</a:t>
            </a:r>
          </a:p>
          <a:p>
            <a:r>
              <a:rPr lang="en-US" sz="2000" u="sng" dirty="0"/>
              <a:t>Tactics</a:t>
            </a:r>
            <a:r>
              <a:rPr lang="en-US" sz="2000" dirty="0"/>
              <a:t>: </a:t>
            </a:r>
            <a:r>
              <a:rPr lang="en-US" sz="2000" strike="sngStrike" dirty="0"/>
              <a:t>Deliver More Features (consider external/functional requirements only)</a:t>
            </a:r>
            <a:r>
              <a:rPr lang="en-US" sz="2000" dirty="0"/>
              <a:t> Stop breaking </a:t>
            </a:r>
            <a:r>
              <a:rPr lang="en-US" sz="2000" dirty="0" err="1"/>
              <a:t>sh</a:t>
            </a:r>
            <a:r>
              <a:rPr lang="en-US" sz="2000" dirty="0"/>
              <a:t>-t by only making safe fixes (prioritize defects by safe-fix criteria), Multi-GL only new feature, agile releases every few months, </a:t>
            </a:r>
            <a:r>
              <a:rPr lang="en-US" sz="2000" b="1" dirty="0" err="1"/>
              <a:t>Genba</a:t>
            </a:r>
            <a:r>
              <a:rPr lang="en-US" sz="2000" b="1" dirty="0"/>
              <a:t>*</a:t>
            </a:r>
            <a:r>
              <a:rPr lang="en-US" sz="2000" dirty="0"/>
              <a:t> </a:t>
            </a:r>
          </a:p>
          <a:p>
            <a:r>
              <a:rPr lang="en-US" sz="2000" u="sng" dirty="0"/>
              <a:t>Quality Attribute Priorities</a:t>
            </a:r>
            <a:r>
              <a:rPr lang="en-US" sz="2000" dirty="0"/>
              <a:t>: Performance is the new Usability, Reliability, and Testability</a:t>
            </a:r>
          </a:p>
          <a:p>
            <a:endParaRPr lang="en-US" sz="2000" dirty="0"/>
          </a:p>
          <a:p>
            <a:pPr marL="0" indent="0">
              <a:buNone/>
            </a:pPr>
            <a:r>
              <a:rPr lang="en-US" sz="2000" dirty="0"/>
              <a:t>Personal Skill Improvement: I learned how to apologize with the best of them… and how to listen</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9739477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1.0</a:t>
            </a:r>
          </a:p>
        </p:txBody>
      </p:sp>
    </p:spTree>
    <p:extLst>
      <p:ext uri="{BB962C8B-B14F-4D97-AF65-F5344CB8AC3E}">
        <p14:creationId xmlns:p14="http://schemas.microsoft.com/office/powerpoint/2010/main" val="2138256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By Release… Introduce Fewer Defects </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8101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2.0</a:t>
            </a:r>
          </a:p>
        </p:txBody>
      </p:sp>
    </p:spTree>
    <p:extLst>
      <p:ext uri="{BB962C8B-B14F-4D97-AF65-F5344CB8AC3E}">
        <p14:creationId xmlns:p14="http://schemas.microsoft.com/office/powerpoint/2010/main" val="557975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and Fixed By Release through 15 May 2012</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965013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3.0</a:t>
            </a:r>
          </a:p>
        </p:txBody>
      </p:sp>
    </p:spTree>
    <p:extLst>
      <p:ext uri="{BB962C8B-B14F-4D97-AF65-F5344CB8AC3E}">
        <p14:creationId xmlns:p14="http://schemas.microsoft.com/office/powerpoint/2010/main" val="3840709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2586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6391532" y="1746176"/>
            <a:ext cx="1353600" cy="0"/>
          </a:xfrm>
          <a:prstGeom prst="straightConnector1">
            <a:avLst/>
          </a:prstGeom>
          <a:solidFill>
            <a:schemeClr val="accent1"/>
          </a:solidFill>
          <a:ln w="38100" cap="flat" cmpd="sng" algn="ctr">
            <a:solidFill>
              <a:schemeClr val="tx1"/>
            </a:solidFill>
            <a:prstDash val="solid"/>
            <a:round/>
            <a:headEnd type="arrow"/>
            <a:tailEnd type="arrow"/>
          </a:ln>
          <a:effectLst/>
        </p:spPr>
      </p:cxnSp>
      <p:cxnSp>
        <p:nvCxnSpPr>
          <p:cNvPr id="7" name="Straight Connector 6"/>
          <p:cNvCxnSpPr/>
          <p:nvPr/>
        </p:nvCxnSpPr>
        <p:spPr bwMode="auto">
          <a:xfrm>
            <a:off x="6384000" y="1645376"/>
            <a:ext cx="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7737600" y="1645376"/>
            <a:ext cx="2160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1"/>
          <p:cNvSpPr txBox="1"/>
          <p:nvPr/>
        </p:nvSpPr>
        <p:spPr>
          <a:xfrm>
            <a:off x="6405600" y="1400576"/>
            <a:ext cx="1353600" cy="24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spcBef>
                <a:spcPct val="0"/>
              </a:spcBef>
              <a:spcAft>
                <a:spcPct val="0"/>
              </a:spcAft>
            </a:pPr>
            <a:r>
              <a:rPr lang="en-US" sz="1400" b="1" i="1" dirty="0">
                <a:solidFill>
                  <a:srgbClr val="000000"/>
                </a:solidFill>
                <a:latin typeface="Verdana"/>
              </a:rPr>
              <a:t>EQUIP</a:t>
            </a:r>
            <a:r>
              <a:rPr lang="en-US" sz="1400" b="1" dirty="0">
                <a:solidFill>
                  <a:srgbClr val="000000"/>
                </a:solidFill>
                <a:latin typeface="Verdana"/>
              </a:rPr>
              <a:t> 12.2</a:t>
            </a:r>
          </a:p>
        </p:txBody>
      </p:sp>
    </p:spTree>
    <p:extLst>
      <p:ext uri="{BB962C8B-B14F-4D97-AF65-F5344CB8AC3E}">
        <p14:creationId xmlns:p14="http://schemas.microsoft.com/office/powerpoint/2010/main" val="17339990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u="sng" dirty="0"/>
              <a:t>EQUIP 12.2 </a:t>
            </a:r>
            <a:r>
              <a:rPr lang="en-US" sz="1800" dirty="0"/>
              <a:t>Open Production Defects by Sprint </a:t>
            </a:r>
          </a:p>
        </p:txBody>
      </p:sp>
      <p:graphicFrame>
        <p:nvGraphicFramePr>
          <p:cNvPr id="4" name="Chart 3"/>
          <p:cNvGraphicFramePr/>
          <p:nvPr/>
        </p:nvGraphicFramePr>
        <p:xfrm>
          <a:off x="1750032" y="636998"/>
          <a:ext cx="8730769" cy="540420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3122400" y="838200"/>
            <a:ext cx="6883200" cy="731400"/>
          </a:xfrm>
          <a:prstGeom prst="straightConnector1">
            <a:avLst/>
          </a:prstGeom>
          <a:solidFill>
            <a:schemeClr val="accent1"/>
          </a:solidFill>
          <a:ln w="31750"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3792921661"/>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6149</TotalTime>
  <Words>9275</Words>
  <Application>Microsoft Macintosh PowerPoint</Application>
  <PresentationFormat>Widescreen</PresentationFormat>
  <Paragraphs>1082</Paragraphs>
  <Slides>132</Slides>
  <Notes>107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Verdana</vt:lpstr>
      <vt:lpstr>Wingdings</vt:lpstr>
      <vt:lpstr>Office Theme</vt:lpstr>
      <vt:lpstr>Discussion &amp; Lecture Session Sound &amp; Recording Check</vt:lpstr>
      <vt:lpstr>Software Engineering Discussion, Lecture, &amp; Lab Eric Pogue</vt:lpstr>
      <vt:lpstr>Friendly Conversation Topic: Web Services, REST, and CORs</vt:lpstr>
      <vt:lpstr>Web Services</vt:lpstr>
      <vt:lpstr>REST</vt:lpstr>
      <vt:lpstr>CORS</vt:lpstr>
      <vt:lpstr>Prework</vt:lpstr>
      <vt:lpstr>Scrum Process – Sprint Planning</vt:lpstr>
      <vt:lpstr> Two “Triangular” Models of  Software Development</vt:lpstr>
      <vt:lpstr>Models</vt:lpstr>
      <vt:lpstr>The Virtuous Triangle</vt:lpstr>
      <vt:lpstr>PowerPoint Presentation</vt:lpstr>
      <vt:lpstr>The Righteous Triangle</vt:lpstr>
      <vt:lpstr>People, Process,  and Technology  </vt:lpstr>
      <vt:lpstr>The Right-eous Triangle of Software Development</vt:lpstr>
      <vt:lpstr>Assignment for Next Class</vt:lpstr>
      <vt:lpstr>Wrap-up and  Final Questions/Comments</vt:lpstr>
      <vt:lpstr>Break &amp; End of First Recording</vt:lpstr>
      <vt:lpstr>Lab</vt:lpstr>
      <vt:lpstr>End of Session &amp; Recordings</vt:lpstr>
      <vt:lpstr>Backup Slides</vt:lpstr>
      <vt:lpstr>Today’s “Friendly Conversation” topic… ~3-5min</vt:lpstr>
      <vt:lpstr>People, Process,  and Technology  </vt:lpstr>
      <vt:lpstr>…And the Virtuous Triangle </vt:lpstr>
      <vt:lpstr>Git/GitHub Demo …Thank you, Alex!</vt:lpstr>
      <vt:lpstr>Prioritize List and Consider Dependencies</vt:lpstr>
      <vt:lpstr>Demo of Sharing Repositories in GitHub …Thank you, John!</vt:lpstr>
      <vt:lpstr>PowerPoint Presentation</vt:lpstr>
      <vt:lpstr>Sprint 2 Product Backlog… page 1 of 2</vt:lpstr>
      <vt:lpstr>Sprint 2 Product Backlog… page 2 of 2</vt:lpstr>
      <vt:lpstr>Assignment / Quiz Questions and Comments</vt:lpstr>
      <vt:lpstr>Class JSON Format</vt:lpstr>
      <vt:lpstr>My “my-information.json” File</vt:lpstr>
      <vt:lpstr>My “web.config” File</vt:lpstr>
      <vt:lpstr>PowerPoint Presentation</vt:lpstr>
      <vt:lpstr>Object-Oriented Programming within Various Development Methodologies</vt:lpstr>
      <vt:lpstr>Waterfall vs Iterative vs Agile</vt:lpstr>
      <vt:lpstr>Testing Terms</vt:lpstr>
      <vt:lpstr>Testing Terms</vt:lpstr>
      <vt:lpstr>Automated Testing</vt:lpstr>
      <vt:lpstr>Automated Testing</vt:lpstr>
      <vt:lpstr>Automated Unit Testing Example: JUnit</vt:lpstr>
      <vt:lpstr>“What is the primary impact of using an Agile SDLC and an application’s Architecture?"</vt:lpstr>
      <vt:lpstr> Discussion: “What has been your experience with technology &amp; architecture metrics? Or metrics in general?”</vt:lpstr>
      <vt:lpstr>Software Quality Metrics</vt:lpstr>
      <vt:lpstr>Metrics</vt:lpstr>
      <vt:lpstr>Common Metrics for Software Development</vt:lpstr>
      <vt:lpstr>Common Metrics for Agile Software Development</vt:lpstr>
      <vt:lpstr>Metrics Recommendations</vt:lpstr>
      <vt:lpstr>Measuring Team Output… and Estimating/Planning</vt:lpstr>
      <vt:lpstr>Example Metrics Scorecard</vt:lpstr>
      <vt:lpstr>PowerPoint Presentation</vt:lpstr>
      <vt:lpstr>Improve Weighted Average Defect Density</vt:lpstr>
      <vt:lpstr>Preview Case Study –  EQUIP Architecture &amp; Metrics </vt:lpstr>
      <vt:lpstr>PowerPoint Presentation</vt:lpstr>
      <vt:lpstr>PowerPoint Presentation</vt:lpstr>
      <vt:lpstr>People, Process,  and Technology  </vt:lpstr>
      <vt:lpstr>Model-View-Controller (MVC)</vt:lpstr>
      <vt:lpstr>Containers &amp; Docker [link]</vt:lpstr>
      <vt:lpstr>Kubernetes &amp; Swarm [link]</vt:lpstr>
      <vt:lpstr>MVC Web Frameworks</vt:lpstr>
      <vt:lpstr>MVC Pattern</vt:lpstr>
      <vt:lpstr>Django MVC or MVT?</vt:lpstr>
      <vt:lpstr>Friendly Conversation Topic –  Bandwidth versus Latency</vt:lpstr>
      <vt:lpstr>Network Architecture &amp; Protocols</vt:lpstr>
      <vt:lpstr>Network Architecture – The Internet</vt:lpstr>
      <vt:lpstr>Network Architecture – The Web</vt:lpstr>
      <vt:lpstr>Network Architecture – Distributed Computing</vt:lpstr>
      <vt:lpstr>Network Architecture – Web Services</vt:lpstr>
      <vt:lpstr>Network Architecture – Back to the Future </vt:lpstr>
      <vt:lpstr>Network Architecture – The Internet</vt:lpstr>
      <vt:lpstr>Network Architecture – The Web</vt:lpstr>
      <vt:lpstr>Network Architecture – Distributed Computing</vt:lpstr>
      <vt:lpstr>Network Architecture – Web Services</vt:lpstr>
      <vt:lpstr>Network Architecture – Back to the Future </vt:lpstr>
      <vt:lpstr>Friendly Conversation Topic –  In-demand Software Development Skills [link]</vt:lpstr>
      <vt:lpstr>Your Feedback from Sprint 6?  APIs? Swagger? YAML? </vt:lpstr>
      <vt:lpstr>PowerPoint Presentation</vt:lpstr>
      <vt:lpstr>Case Study –  EQUIP Architecture Patterns,  Tactics, and Metrics </vt:lpstr>
      <vt:lpstr>PowerPoint Presentation</vt:lpstr>
      <vt:lpstr>PowerPoint Presentation</vt:lpstr>
      <vt:lpstr>PowerPoint Presentation</vt:lpstr>
      <vt:lpstr>EQUIP Architecture Review (2006)</vt:lpstr>
      <vt:lpstr>EQUIP Architecture Review (2006)</vt:lpstr>
      <vt:lpstr>The Right-eous Triangle Perspective</vt:lpstr>
      <vt:lpstr>…Four Years Go By…</vt:lpstr>
      <vt:lpstr>That Fateful Day (2010)</vt:lpstr>
      <vt:lpstr>The Right-eous Triangle Perspective</vt:lpstr>
      <vt:lpstr>And Then</vt:lpstr>
      <vt:lpstr>It Got Worse</vt:lpstr>
      <vt:lpstr>EQUIP Architecture Review (2011)</vt:lpstr>
      <vt:lpstr>Metrics 1.0</vt:lpstr>
      <vt:lpstr>Defects Introduced By Release… Introduce Fewer Defects   </vt:lpstr>
      <vt:lpstr>Metrics 2.0</vt:lpstr>
      <vt:lpstr>Defects Introduced and Fixed By Release through 15 May 2012  </vt:lpstr>
      <vt:lpstr>Metrics 3.0</vt:lpstr>
      <vt:lpstr>EQUIP Open Production Defects by Date &amp; Criticality </vt:lpstr>
      <vt:lpstr>EQUIP Open Production Defects by Date &amp; Criticality </vt:lpstr>
      <vt:lpstr>EQUIP 12.2 Open Production Defects by Sprint </vt:lpstr>
      <vt:lpstr>PowerPoint Presentation</vt:lpstr>
      <vt:lpstr>The Right-eous Triangle of Software Development</vt:lpstr>
      <vt:lpstr>EQUIP Brazil?</vt:lpstr>
      <vt:lpstr>PowerPoint Presentation</vt:lpstr>
      <vt:lpstr>More SAFe and how SDLCs  impact testing</vt:lpstr>
      <vt:lpstr>Software Testing Overview</vt:lpstr>
      <vt:lpstr>Software Testing “Truths”</vt:lpstr>
      <vt:lpstr>Object-Oriented Programming within Various Development Methodologies</vt:lpstr>
      <vt:lpstr>PowerPoint Presentation</vt:lpstr>
      <vt:lpstr>Waterfall vs Iterative vs Agile</vt:lpstr>
      <vt:lpstr>Testing Terms</vt:lpstr>
      <vt:lpstr>Testing Terms</vt:lpstr>
      <vt:lpstr>Automated Testing</vt:lpstr>
      <vt:lpstr>Automated Testing</vt:lpstr>
      <vt:lpstr>Automated Unit Testing Example: JUnit</vt:lpstr>
      <vt:lpstr>Lab (report-out at 12:08)</vt:lpstr>
      <vt:lpstr>PowerPoint Presentation</vt:lpstr>
      <vt:lpstr>Software Metrics, Estimating, and Measuring Output </vt:lpstr>
      <vt:lpstr>Software Metrics, Estimating, and Measuring Output </vt:lpstr>
      <vt:lpstr>Metrics</vt:lpstr>
      <vt:lpstr>Common Metrics for Software Development</vt:lpstr>
      <vt:lpstr>Common Metrics for Agile Software Development</vt:lpstr>
      <vt:lpstr>Metrics Recommendations</vt:lpstr>
      <vt:lpstr>Release/PSI Planning</vt:lpstr>
      <vt:lpstr>PowerPoint Presentation</vt:lpstr>
      <vt:lpstr>Exam 1 Feedback</vt:lpstr>
      <vt:lpstr>Exam 1 Feedback</vt:lpstr>
      <vt:lpstr>Exam 1 Feedback</vt:lpstr>
      <vt:lpstr>PowerPoint Presentation</vt:lpstr>
      <vt:lpstr>Observation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75</cp:revision>
  <dcterms:created xsi:type="dcterms:W3CDTF">2019-01-14T15:53:15Z</dcterms:created>
  <dcterms:modified xsi:type="dcterms:W3CDTF">2020-02-03T14:56:25Z</dcterms:modified>
</cp:coreProperties>
</file>